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 id="2147483689" r:id="rId3"/>
    <p:sldMasterId id="2147483703" r:id="rId4"/>
    <p:sldMasterId id="2147483710" r:id="rId5"/>
    <p:sldMasterId id="2147483726" r:id="rId6"/>
    <p:sldMasterId id="2147483742" r:id="rId7"/>
  </p:sldMasterIdLst>
  <p:notesMasterIdLst>
    <p:notesMasterId r:id="rId46"/>
  </p:notesMasterIdLst>
  <p:sldIdLst>
    <p:sldId id="271" r:id="rId8"/>
    <p:sldId id="264" r:id="rId9"/>
    <p:sldId id="280" r:id="rId10"/>
    <p:sldId id="281" r:id="rId11"/>
    <p:sldId id="294" r:id="rId12"/>
    <p:sldId id="283" r:id="rId13"/>
    <p:sldId id="272" r:id="rId14"/>
    <p:sldId id="273" r:id="rId15"/>
    <p:sldId id="284" r:id="rId16"/>
    <p:sldId id="285" r:id="rId17"/>
    <p:sldId id="286" r:id="rId18"/>
    <p:sldId id="287" r:id="rId19"/>
    <p:sldId id="288" r:id="rId20"/>
    <p:sldId id="289" r:id="rId21"/>
    <p:sldId id="290" r:id="rId22"/>
    <p:sldId id="291" r:id="rId23"/>
    <p:sldId id="292" r:id="rId24"/>
    <p:sldId id="274" r:id="rId25"/>
    <p:sldId id="293" r:id="rId26"/>
    <p:sldId id="275" r:id="rId27"/>
    <p:sldId id="276" r:id="rId28"/>
    <p:sldId id="277"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278" r:id="rId44"/>
    <p:sldId id="26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orient="horz" pos="2546" userDrawn="1">
          <p15:clr>
            <a:srgbClr val="A4A3A4"/>
          </p15:clr>
        </p15:guide>
        <p15:guide id="4" orient="horz" pos="2387" userDrawn="1">
          <p15:clr>
            <a:srgbClr val="A4A3A4"/>
          </p15:clr>
        </p15:guide>
        <p15:guide id="5" orient="horz" pos="1820" userDrawn="1">
          <p15:clr>
            <a:srgbClr val="A4A3A4"/>
          </p15:clr>
        </p15:guide>
        <p15:guide id="6" pos="3477" userDrawn="1">
          <p15:clr>
            <a:srgbClr val="A4A3A4"/>
          </p15:clr>
        </p15:guide>
        <p15:guide id="7" pos="456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3697"/>
    <a:srgbClr val="5B9BD5"/>
    <a:srgbClr val="89D8FF"/>
    <a:srgbClr val="A7E2FF"/>
    <a:srgbClr val="104DD6"/>
    <a:srgbClr val="CCECFF"/>
    <a:srgbClr val="1B9DD8"/>
    <a:srgbClr val="ECECEC"/>
    <a:srgbClr val="F2F2F2"/>
    <a:srgbClr val="E7F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32" autoAdjust="0"/>
    <p:restoredTop sz="94660"/>
  </p:normalViewPr>
  <p:slideViewPr>
    <p:cSldViewPr showGuides="1">
      <p:cViewPr varScale="1">
        <p:scale>
          <a:sx n="86" d="100"/>
          <a:sy n="86" d="100"/>
        </p:scale>
        <p:origin x="821" y="53"/>
      </p:cViewPr>
      <p:guideLst>
        <p:guide orient="horz" pos="2183"/>
        <p:guide pos="3840"/>
        <p:guide orient="horz" pos="2546"/>
        <p:guide orient="horz" pos="2387"/>
        <p:guide orient="horz" pos="1820"/>
        <p:guide pos="3477"/>
        <p:guide pos="4566"/>
      </p:guideLst>
    </p:cSldViewPr>
  </p:slideViewPr>
  <p:notesTextViewPr>
    <p:cViewPr>
      <p:scale>
        <a:sx n="3" d="2"/>
        <a:sy n="3" d="2"/>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374273375557134E-2"/>
          <c:y val="0.15075666693272186"/>
          <c:w val="0.77839001165643973"/>
          <c:h val="0.77506434834584681"/>
        </c:manualLayout>
      </c:layout>
      <c:lineChart>
        <c:grouping val="standard"/>
        <c:varyColors val="0"/>
        <c:ser>
          <c:idx val="0"/>
          <c:order val="0"/>
          <c:tx>
            <c:strRef>
              <c:f>Sheet1!$E$3</c:f>
              <c:strCache>
                <c:ptCount val="1"/>
                <c:pt idx="0">
                  <c:v>Collaboration</c:v>
                </c:pt>
              </c:strCache>
            </c:strRef>
          </c:tx>
          <c:spPr>
            <a:ln w="28575" cap="rnd">
              <a:solidFill>
                <a:schemeClr val="accent1"/>
              </a:solidFill>
              <a:round/>
            </a:ln>
            <a:effectLst/>
          </c:spPr>
          <c:marker>
            <c:symbol val="none"/>
          </c:marker>
          <c:cat>
            <c:numRef>
              <c:f>Sheet1!$D$4:$D$9</c:f>
              <c:numCache>
                <c:formatCode>mmm\-yy</c:formatCode>
                <c:ptCount val="6"/>
                <c:pt idx="0">
                  <c:v>42359</c:v>
                </c:pt>
                <c:pt idx="1">
                  <c:v>42447</c:v>
                </c:pt>
                <c:pt idx="2">
                  <c:v>42481</c:v>
                </c:pt>
                <c:pt idx="3">
                  <c:v>42535</c:v>
                </c:pt>
                <c:pt idx="4">
                  <c:v>42583</c:v>
                </c:pt>
                <c:pt idx="5" formatCode="m/d/yyyy">
                  <c:v>42614</c:v>
                </c:pt>
              </c:numCache>
            </c:numRef>
          </c:cat>
          <c:val>
            <c:numRef>
              <c:f>Sheet1!$E$4:$E$9</c:f>
              <c:numCache>
                <c:formatCode>General</c:formatCode>
                <c:ptCount val="6"/>
                <c:pt idx="0">
                  <c:v>32</c:v>
                </c:pt>
                <c:pt idx="1">
                  <c:v>48</c:v>
                </c:pt>
                <c:pt idx="2">
                  <c:v>48</c:v>
                </c:pt>
                <c:pt idx="3">
                  <c:v>50</c:v>
                </c:pt>
                <c:pt idx="4">
                  <c:v>52</c:v>
                </c:pt>
                <c:pt idx="5">
                  <c:v>55</c:v>
                </c:pt>
              </c:numCache>
            </c:numRef>
          </c:val>
          <c:smooth val="0"/>
          <c:extLst xmlns:c16r2="http://schemas.microsoft.com/office/drawing/2015/06/chart">
            <c:ext xmlns:c16="http://schemas.microsoft.com/office/drawing/2014/chart" uri="{C3380CC4-5D6E-409C-BE32-E72D297353CC}">
              <c16:uniqueId val="{00000000-1CA4-4C5D-BB28-BB5FC70C7F01}"/>
            </c:ext>
          </c:extLst>
        </c:ser>
        <c:ser>
          <c:idx val="1"/>
          <c:order val="1"/>
          <c:tx>
            <c:strRef>
              <c:f>Sheet1!$F$3</c:f>
              <c:strCache>
                <c:ptCount val="1"/>
                <c:pt idx="0">
                  <c:v>Sector Engagement</c:v>
                </c:pt>
              </c:strCache>
            </c:strRef>
          </c:tx>
          <c:spPr>
            <a:ln w="28575" cap="rnd">
              <a:solidFill>
                <a:schemeClr val="accent2"/>
              </a:solidFill>
              <a:round/>
            </a:ln>
            <a:effectLst/>
          </c:spPr>
          <c:marker>
            <c:symbol val="none"/>
          </c:marker>
          <c:cat>
            <c:numRef>
              <c:f>Sheet1!$D$4:$D$9</c:f>
              <c:numCache>
                <c:formatCode>mmm\-yy</c:formatCode>
                <c:ptCount val="6"/>
                <c:pt idx="0">
                  <c:v>42359</c:v>
                </c:pt>
                <c:pt idx="1">
                  <c:v>42447</c:v>
                </c:pt>
                <c:pt idx="2">
                  <c:v>42481</c:v>
                </c:pt>
                <c:pt idx="3">
                  <c:v>42535</c:v>
                </c:pt>
                <c:pt idx="4">
                  <c:v>42583</c:v>
                </c:pt>
                <c:pt idx="5" formatCode="m/d/yyyy">
                  <c:v>42614</c:v>
                </c:pt>
              </c:numCache>
            </c:numRef>
          </c:cat>
          <c:val>
            <c:numRef>
              <c:f>Sheet1!$F$4:$F$9</c:f>
              <c:numCache>
                <c:formatCode>General</c:formatCode>
                <c:ptCount val="6"/>
                <c:pt idx="0">
                  <c:v>26</c:v>
                </c:pt>
                <c:pt idx="1">
                  <c:v>51</c:v>
                </c:pt>
                <c:pt idx="2">
                  <c:v>53</c:v>
                </c:pt>
                <c:pt idx="3">
                  <c:v>55</c:v>
                </c:pt>
                <c:pt idx="4">
                  <c:v>63</c:v>
                </c:pt>
                <c:pt idx="5">
                  <c:v>73</c:v>
                </c:pt>
              </c:numCache>
            </c:numRef>
          </c:val>
          <c:smooth val="0"/>
          <c:extLst xmlns:c16r2="http://schemas.microsoft.com/office/drawing/2015/06/chart">
            <c:ext xmlns:c16="http://schemas.microsoft.com/office/drawing/2014/chart" uri="{C3380CC4-5D6E-409C-BE32-E72D297353CC}">
              <c16:uniqueId val="{00000001-1CA4-4C5D-BB28-BB5FC70C7F01}"/>
            </c:ext>
          </c:extLst>
        </c:ser>
        <c:ser>
          <c:idx val="2"/>
          <c:order val="2"/>
          <c:tx>
            <c:strRef>
              <c:f>Sheet1!$G$3</c:f>
              <c:strCache>
                <c:ptCount val="1"/>
                <c:pt idx="0">
                  <c:v>Open Data</c:v>
                </c:pt>
              </c:strCache>
            </c:strRef>
          </c:tx>
          <c:spPr>
            <a:ln w="28575" cap="rnd">
              <a:solidFill>
                <a:schemeClr val="accent3"/>
              </a:solidFill>
              <a:round/>
            </a:ln>
            <a:effectLst/>
          </c:spPr>
          <c:marker>
            <c:symbol val="none"/>
          </c:marker>
          <c:cat>
            <c:numRef>
              <c:f>Sheet1!$D$4:$D$9</c:f>
              <c:numCache>
                <c:formatCode>mmm\-yy</c:formatCode>
                <c:ptCount val="6"/>
                <c:pt idx="0">
                  <c:v>42359</c:v>
                </c:pt>
                <c:pt idx="1">
                  <c:v>42447</c:v>
                </c:pt>
                <c:pt idx="2">
                  <c:v>42481</c:v>
                </c:pt>
                <c:pt idx="3">
                  <c:v>42535</c:v>
                </c:pt>
                <c:pt idx="4">
                  <c:v>42583</c:v>
                </c:pt>
                <c:pt idx="5" formatCode="m/d/yyyy">
                  <c:v>42614</c:v>
                </c:pt>
              </c:numCache>
            </c:numRef>
          </c:cat>
          <c:val>
            <c:numRef>
              <c:f>Sheet1!$G$4:$G$9</c:f>
              <c:numCache>
                <c:formatCode>General</c:formatCode>
                <c:ptCount val="6"/>
                <c:pt idx="0">
                  <c:v>26</c:v>
                </c:pt>
                <c:pt idx="1">
                  <c:v>32</c:v>
                </c:pt>
                <c:pt idx="2">
                  <c:v>31</c:v>
                </c:pt>
                <c:pt idx="3">
                  <c:v>38</c:v>
                </c:pt>
                <c:pt idx="4">
                  <c:v>43</c:v>
                </c:pt>
                <c:pt idx="5">
                  <c:v>44</c:v>
                </c:pt>
              </c:numCache>
            </c:numRef>
          </c:val>
          <c:smooth val="0"/>
          <c:extLst xmlns:c16r2="http://schemas.microsoft.com/office/drawing/2015/06/chart">
            <c:ext xmlns:c16="http://schemas.microsoft.com/office/drawing/2014/chart" uri="{C3380CC4-5D6E-409C-BE32-E72D297353CC}">
              <c16:uniqueId val="{00000002-1CA4-4C5D-BB28-BB5FC70C7F01}"/>
            </c:ext>
          </c:extLst>
        </c:ser>
        <c:ser>
          <c:idx val="3"/>
          <c:order val="3"/>
          <c:tx>
            <c:strRef>
              <c:f>Sheet1!$H$3</c:f>
              <c:strCache>
                <c:ptCount val="1"/>
                <c:pt idx="0">
                  <c:v>Spectrum</c:v>
                </c:pt>
              </c:strCache>
            </c:strRef>
          </c:tx>
          <c:spPr>
            <a:ln w="28575" cap="rnd">
              <a:solidFill>
                <a:schemeClr val="accent4"/>
              </a:solidFill>
              <a:round/>
            </a:ln>
            <a:effectLst/>
          </c:spPr>
          <c:marker>
            <c:symbol val="none"/>
          </c:marker>
          <c:cat>
            <c:numRef>
              <c:f>Sheet1!$D$4:$D$9</c:f>
              <c:numCache>
                <c:formatCode>mmm\-yy</c:formatCode>
                <c:ptCount val="6"/>
                <c:pt idx="0">
                  <c:v>42359</c:v>
                </c:pt>
                <c:pt idx="1">
                  <c:v>42447</c:v>
                </c:pt>
                <c:pt idx="2">
                  <c:v>42481</c:v>
                </c:pt>
                <c:pt idx="3">
                  <c:v>42535</c:v>
                </c:pt>
                <c:pt idx="4">
                  <c:v>42583</c:v>
                </c:pt>
                <c:pt idx="5" formatCode="m/d/yyyy">
                  <c:v>42614</c:v>
                </c:pt>
              </c:numCache>
            </c:numRef>
          </c:cat>
          <c:val>
            <c:numRef>
              <c:f>Sheet1!$H$4:$H$9</c:f>
              <c:numCache>
                <c:formatCode>General</c:formatCode>
                <c:ptCount val="6"/>
                <c:pt idx="0">
                  <c:v>17</c:v>
                </c:pt>
                <c:pt idx="1">
                  <c:v>41</c:v>
                </c:pt>
                <c:pt idx="2">
                  <c:v>43</c:v>
                </c:pt>
                <c:pt idx="3">
                  <c:v>49</c:v>
                </c:pt>
                <c:pt idx="4">
                  <c:v>57</c:v>
                </c:pt>
                <c:pt idx="5">
                  <c:v>60</c:v>
                </c:pt>
              </c:numCache>
            </c:numRef>
          </c:val>
          <c:smooth val="0"/>
          <c:extLst xmlns:c16r2="http://schemas.microsoft.com/office/drawing/2015/06/chart">
            <c:ext xmlns:c16="http://schemas.microsoft.com/office/drawing/2014/chart" uri="{C3380CC4-5D6E-409C-BE32-E72D297353CC}">
              <c16:uniqueId val="{00000003-1CA4-4C5D-BB28-BB5FC70C7F01}"/>
            </c:ext>
          </c:extLst>
        </c:ser>
        <c:ser>
          <c:idx val="4"/>
          <c:order val="4"/>
          <c:tx>
            <c:strRef>
              <c:f>Sheet1!$I$3</c:f>
              <c:strCache>
                <c:ptCount val="1"/>
                <c:pt idx="0">
                  <c:v>Security</c:v>
                </c:pt>
              </c:strCache>
            </c:strRef>
          </c:tx>
          <c:spPr>
            <a:ln w="28575" cap="rnd">
              <a:solidFill>
                <a:schemeClr val="accent5"/>
              </a:solidFill>
              <a:round/>
            </a:ln>
            <a:effectLst/>
          </c:spPr>
          <c:marker>
            <c:symbol val="none"/>
          </c:marker>
          <c:cat>
            <c:numRef>
              <c:f>Sheet1!$D$4:$D$9</c:f>
              <c:numCache>
                <c:formatCode>mmm\-yy</c:formatCode>
                <c:ptCount val="6"/>
                <c:pt idx="0">
                  <c:v>42359</c:v>
                </c:pt>
                <c:pt idx="1">
                  <c:v>42447</c:v>
                </c:pt>
                <c:pt idx="2">
                  <c:v>42481</c:v>
                </c:pt>
                <c:pt idx="3">
                  <c:v>42535</c:v>
                </c:pt>
                <c:pt idx="4">
                  <c:v>42583</c:v>
                </c:pt>
                <c:pt idx="5" formatCode="m/d/yyyy">
                  <c:v>42614</c:v>
                </c:pt>
              </c:numCache>
            </c:numRef>
          </c:cat>
          <c:val>
            <c:numRef>
              <c:f>Sheet1!$I$4:$I$9</c:f>
              <c:numCache>
                <c:formatCode>General</c:formatCode>
                <c:ptCount val="6"/>
                <c:pt idx="0">
                  <c:v>23</c:v>
                </c:pt>
                <c:pt idx="1">
                  <c:v>30</c:v>
                </c:pt>
                <c:pt idx="2">
                  <c:v>35</c:v>
                </c:pt>
                <c:pt idx="3">
                  <c:v>42</c:v>
                </c:pt>
                <c:pt idx="4">
                  <c:v>47</c:v>
                </c:pt>
                <c:pt idx="5">
                  <c:v>52</c:v>
                </c:pt>
              </c:numCache>
            </c:numRef>
          </c:val>
          <c:smooth val="0"/>
          <c:extLst xmlns:c16r2="http://schemas.microsoft.com/office/drawing/2015/06/chart">
            <c:ext xmlns:c16="http://schemas.microsoft.com/office/drawing/2014/chart" uri="{C3380CC4-5D6E-409C-BE32-E72D297353CC}">
              <c16:uniqueId val="{00000004-1CA4-4C5D-BB28-BB5FC70C7F01}"/>
            </c:ext>
          </c:extLst>
        </c:ser>
        <c:ser>
          <c:idx val="5"/>
          <c:order val="5"/>
          <c:tx>
            <c:strRef>
              <c:f>Sheet1!$J$3</c:f>
              <c:strCache>
                <c:ptCount val="1"/>
                <c:pt idx="0">
                  <c:v>Start-ups</c:v>
                </c:pt>
              </c:strCache>
            </c:strRef>
          </c:tx>
          <c:spPr>
            <a:ln w="28575" cap="rnd">
              <a:solidFill>
                <a:schemeClr val="accent6"/>
              </a:solidFill>
              <a:round/>
            </a:ln>
            <a:effectLst/>
          </c:spPr>
          <c:marker>
            <c:symbol val="none"/>
          </c:marker>
          <c:cat>
            <c:numRef>
              <c:f>Sheet1!$D$4:$D$9</c:f>
              <c:numCache>
                <c:formatCode>mmm\-yy</c:formatCode>
                <c:ptCount val="6"/>
                <c:pt idx="0">
                  <c:v>42359</c:v>
                </c:pt>
                <c:pt idx="1">
                  <c:v>42447</c:v>
                </c:pt>
                <c:pt idx="2">
                  <c:v>42481</c:v>
                </c:pt>
                <c:pt idx="3">
                  <c:v>42535</c:v>
                </c:pt>
                <c:pt idx="4">
                  <c:v>42583</c:v>
                </c:pt>
                <c:pt idx="5" formatCode="m/d/yyyy">
                  <c:v>42614</c:v>
                </c:pt>
              </c:numCache>
            </c:numRef>
          </c:cat>
          <c:val>
            <c:numRef>
              <c:f>Sheet1!$J$4:$J$9</c:f>
              <c:numCache>
                <c:formatCode>General</c:formatCode>
                <c:ptCount val="6"/>
                <c:pt idx="0">
                  <c:v>39</c:v>
                </c:pt>
                <c:pt idx="1">
                  <c:v>48</c:v>
                </c:pt>
                <c:pt idx="2">
                  <c:v>48</c:v>
                </c:pt>
                <c:pt idx="3">
                  <c:v>48</c:v>
                </c:pt>
                <c:pt idx="4">
                  <c:v>52</c:v>
                </c:pt>
                <c:pt idx="5">
                  <c:v>68</c:v>
                </c:pt>
              </c:numCache>
            </c:numRef>
          </c:val>
          <c:smooth val="0"/>
          <c:extLst xmlns:c16r2="http://schemas.microsoft.com/office/drawing/2015/06/chart">
            <c:ext xmlns:c16="http://schemas.microsoft.com/office/drawing/2014/chart" uri="{C3380CC4-5D6E-409C-BE32-E72D297353CC}">
              <c16:uniqueId val="{00000005-1CA4-4C5D-BB28-BB5FC70C7F01}"/>
            </c:ext>
          </c:extLst>
        </c:ser>
        <c:dLbls>
          <c:showLegendKey val="0"/>
          <c:showVal val="0"/>
          <c:showCatName val="0"/>
          <c:showSerName val="0"/>
          <c:showPercent val="0"/>
          <c:showBubbleSize val="0"/>
        </c:dLbls>
        <c:smooth val="0"/>
        <c:axId val="480338896"/>
        <c:axId val="480339680"/>
      </c:lineChart>
      <c:dateAx>
        <c:axId val="480338896"/>
        <c:scaling>
          <c:orientation val="minMax"/>
        </c:scaling>
        <c:delete val="0"/>
        <c:axPos val="b"/>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80339680"/>
        <c:crosses val="autoZero"/>
        <c:auto val="1"/>
        <c:lblOffset val="100"/>
        <c:baseTimeUnit val="months"/>
      </c:dateAx>
      <c:valAx>
        <c:axId val="480339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80338896"/>
        <c:crosses val="autoZero"/>
        <c:crossBetween val="between"/>
      </c:valAx>
      <c:spPr>
        <a:noFill/>
        <a:ln>
          <a:noFill/>
        </a:ln>
        <a:effectLst/>
      </c:spPr>
    </c:plotArea>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7ADF07-45A7-41BB-8048-E57888FF7C0B}" type="datetimeFigureOut">
              <a:rPr lang="en-AU" smtClean="0"/>
              <a:t>12/09/2016</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6F9386-75A0-490D-9966-D9D7D0F9CE7F}" type="slidenum">
              <a:rPr lang="en-AU" smtClean="0"/>
              <a:t>‹#›</a:t>
            </a:fld>
            <a:endParaRPr lang="en-AU"/>
          </a:p>
        </p:txBody>
      </p:sp>
    </p:spTree>
    <p:extLst>
      <p:ext uri="{BB962C8B-B14F-4D97-AF65-F5344CB8AC3E}">
        <p14:creationId xmlns:p14="http://schemas.microsoft.com/office/powerpoint/2010/main" val="2053247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E70F867-D4EE-0941-AA18-B989ADCF83CD}"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4142454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Standard</a:t>
            </a:r>
            <a:r>
              <a:rPr lang="en-US" baseline="0" dirty="0" smtClean="0"/>
              <a:t> &amp; Alliance</a:t>
            </a:r>
          </a:p>
          <a:p>
            <a:endParaRPr lang="en-US" baseline="0" dirty="0" smtClean="0"/>
          </a:p>
          <a:p>
            <a:r>
              <a:rPr lang="en-US" dirty="0" smtClean="0"/>
              <a:t>Unlock</a:t>
            </a:r>
            <a:r>
              <a:rPr lang="en-US" baseline="0" dirty="0" smtClean="0"/>
              <a:t> smart city investments</a:t>
            </a:r>
          </a:p>
          <a:p>
            <a:endParaRPr lang="en-US" dirty="0" smtClean="0"/>
          </a:p>
          <a:p>
            <a:r>
              <a:rPr lang="en-US" smtClean="0"/>
              <a:t>Enabler – Accelerate </a:t>
            </a:r>
            <a:endParaRPr lang="en-US" dirty="0" smtClean="0"/>
          </a:p>
          <a:p>
            <a:endParaRPr lang="en-US" dirty="0" smtClean="0"/>
          </a:p>
          <a:p>
            <a:r>
              <a:rPr lang="en-US" dirty="0" smtClean="0"/>
              <a:t>Local members</a:t>
            </a:r>
          </a:p>
          <a:p>
            <a:endParaRPr lang="en-US" dirty="0" smtClean="0"/>
          </a:p>
          <a:p>
            <a:r>
              <a:rPr lang="en-US" dirty="0" smtClean="0"/>
              <a:t>Slide showing</a:t>
            </a:r>
            <a:r>
              <a:rPr lang="en-US" baseline="0" dirty="0" smtClean="0"/>
              <a:t> members</a:t>
            </a:r>
          </a:p>
          <a:p>
            <a:endParaRPr lang="en-US" baseline="0" dirty="0" smtClean="0"/>
          </a:p>
          <a:p>
            <a:r>
              <a:rPr lang="en-US" baseline="0" dirty="0" err="1" smtClean="0"/>
              <a:t>Goto</a:t>
            </a:r>
            <a:r>
              <a:rPr lang="en-US" baseline="0" dirty="0" smtClean="0"/>
              <a:t> </a:t>
            </a:r>
            <a:r>
              <a:rPr lang="en-US" baseline="0" dirty="0" err="1" smtClean="0"/>
              <a:t>hypercat.io</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6E70F867-D4EE-0941-AA18-B989ADCF83CD}"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43291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1200"/>
              </a:spcAft>
              <a:buFont typeface="Arial" charset="0"/>
              <a:buNone/>
            </a:pPr>
            <a:endParaRPr lang="en-US" sz="1600" dirty="0" smtClean="0"/>
          </a:p>
        </p:txBody>
      </p:sp>
      <p:sp>
        <p:nvSpPr>
          <p:cNvPr id="4" name="Slide Number Placeholder 3"/>
          <p:cNvSpPr>
            <a:spLocks noGrp="1"/>
          </p:cNvSpPr>
          <p:nvPr>
            <p:ph type="sldNum" sz="quarter" idx="10"/>
          </p:nvPr>
        </p:nvSpPr>
        <p:spPr/>
        <p:txBody>
          <a:bodyPr/>
          <a:lstStyle/>
          <a:p>
            <a:fld id="{31FEE535-C920-2440-AE5A-D5446A75F1BB}"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142762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1200"/>
              </a:spcAft>
              <a:buFont typeface="Arial" charset="0"/>
              <a:buNone/>
            </a:pPr>
            <a:endParaRPr lang="en-US" sz="1600" dirty="0" smtClean="0"/>
          </a:p>
        </p:txBody>
      </p:sp>
      <p:sp>
        <p:nvSpPr>
          <p:cNvPr id="4" name="Slide Number Placeholder 3"/>
          <p:cNvSpPr>
            <a:spLocks noGrp="1"/>
          </p:cNvSpPr>
          <p:nvPr>
            <p:ph type="sldNum" sz="quarter" idx="10"/>
          </p:nvPr>
        </p:nvSpPr>
        <p:spPr/>
        <p:txBody>
          <a:bodyPr/>
          <a:lstStyle/>
          <a:p>
            <a:fld id="{31FEE535-C920-2440-AE5A-D5446A75F1BB}"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2542660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Slide">
    <p:bg>
      <p:bgPr>
        <a:gradFill flip="none" rotWithShape="1">
          <a:gsLst>
            <a:gs pos="20000">
              <a:srgbClr val="DCDCDC"/>
            </a:gs>
            <a:gs pos="0">
              <a:srgbClr val="89D8FF"/>
            </a:gs>
            <a:gs pos="100000">
              <a:schemeClr val="bg1"/>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9816" y="2235200"/>
            <a:ext cx="6084168" cy="2387600"/>
          </a:xfrm>
        </p:spPr>
        <p:txBody>
          <a:bodyPr anchor="b">
            <a:normAutofit/>
          </a:bodyPr>
          <a:lstStyle>
            <a:lvl1pPr algn="l">
              <a:defRPr lang="en-US" sz="4800" b="1" kern="1200" dirty="0" smtClean="0">
                <a:solidFill>
                  <a:srgbClr val="0B3697"/>
                </a:solidFill>
                <a:effectLst/>
                <a:latin typeface="Century Gothic" panose="020B0502020202020204" pitchFamily="34" charset="0"/>
                <a:ea typeface="+mj-ea"/>
                <a:cs typeface="+mj-cs"/>
              </a:defRPr>
            </a:lvl1pPr>
          </a:lstStyle>
          <a:p>
            <a:r>
              <a:rPr lang="en-US" dirty="0"/>
              <a:t>Click to edit Master title style</a:t>
            </a:r>
            <a:endParaRPr lang="en-AU" dirty="0"/>
          </a:p>
        </p:txBody>
      </p:sp>
      <p:sp>
        <p:nvSpPr>
          <p:cNvPr id="10" name="Subtitle 2"/>
          <p:cNvSpPr txBox="1">
            <a:spLocks/>
          </p:cNvSpPr>
          <p:nvPr userDrawn="1"/>
        </p:nvSpPr>
        <p:spPr>
          <a:xfrm>
            <a:off x="1524000" y="6267265"/>
            <a:ext cx="9144000" cy="42703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baseline="0">
                <a:solidFill>
                  <a:srgbClr val="0B3697"/>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400"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348" y="241300"/>
            <a:ext cx="3616483" cy="637540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68000" y="5976302"/>
            <a:ext cx="1008620" cy="510161"/>
          </a:xfrm>
          <a:prstGeom prst="rect">
            <a:avLst/>
          </a:prstGeom>
        </p:spPr>
      </p:pic>
    </p:spTree>
    <p:extLst>
      <p:ext uri="{BB962C8B-B14F-4D97-AF65-F5344CB8AC3E}">
        <p14:creationId xmlns:p14="http://schemas.microsoft.com/office/powerpoint/2010/main" val="877331704"/>
      </p:ext>
    </p:extLst>
  </p:cSld>
  <p:clrMapOvr>
    <a:overrideClrMapping bg1="lt1" tx1="dk1" bg2="lt2" tx2="dk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950C0364-5E67-4F98-92DD-1E52C3341097}" type="datetime1">
              <a:rPr lang="en-AU" smtClean="0"/>
              <a:t>12/09/2016</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CABFECC0-93AD-42D6-AE44-1B0D795FCC3D}" type="slidenum">
              <a:rPr lang="en-AU" smtClean="0"/>
              <a:t>‹#›</a:t>
            </a:fld>
            <a:endParaRPr lang="en-AU"/>
          </a:p>
        </p:txBody>
      </p:sp>
    </p:spTree>
    <p:extLst>
      <p:ext uri="{BB962C8B-B14F-4D97-AF65-F5344CB8AC3E}">
        <p14:creationId xmlns:p14="http://schemas.microsoft.com/office/powerpoint/2010/main" val="3031348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FFD28-6B5C-4122-83A6-751C9E82EB2C}" type="datetime1">
              <a:rPr lang="en-AU" smtClean="0"/>
              <a:t>12/09/2016</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CABFECC0-93AD-42D6-AE44-1B0D795FCC3D}" type="slidenum">
              <a:rPr lang="en-AU" smtClean="0"/>
              <a:t>‹#›</a:t>
            </a:fld>
            <a:endParaRPr lang="en-AU"/>
          </a:p>
        </p:txBody>
      </p:sp>
    </p:spTree>
    <p:extLst>
      <p:ext uri="{BB962C8B-B14F-4D97-AF65-F5344CB8AC3E}">
        <p14:creationId xmlns:p14="http://schemas.microsoft.com/office/powerpoint/2010/main" val="3813080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7A5408-1E31-4480-B073-51FEF4936243}" type="datetime1">
              <a:rPr lang="en-AU" smtClean="0"/>
              <a:t>12/09/2016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ABFECC0-93AD-42D6-AE44-1B0D795FCC3D}" type="slidenum">
              <a:rPr lang="en-AU" smtClean="0"/>
              <a:t>‹#›</a:t>
            </a:fld>
            <a:endParaRPr lang="en-AU"/>
          </a:p>
        </p:txBody>
      </p:sp>
    </p:spTree>
    <p:extLst>
      <p:ext uri="{BB962C8B-B14F-4D97-AF65-F5344CB8AC3E}">
        <p14:creationId xmlns:p14="http://schemas.microsoft.com/office/powerpoint/2010/main" val="36571094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4B17FC-5D53-4CDC-930E-74C69B8CEC4A}" type="datetime1">
              <a:rPr lang="en-AU" smtClean="0"/>
              <a:t>12/09/2016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ABFECC0-93AD-42D6-AE44-1B0D795FCC3D}" type="slidenum">
              <a:rPr lang="en-AU" smtClean="0"/>
              <a:t>‹#›</a:t>
            </a:fld>
            <a:endParaRPr lang="en-AU"/>
          </a:p>
        </p:txBody>
      </p:sp>
    </p:spTree>
    <p:extLst>
      <p:ext uri="{BB962C8B-B14F-4D97-AF65-F5344CB8AC3E}">
        <p14:creationId xmlns:p14="http://schemas.microsoft.com/office/powerpoint/2010/main" val="3103084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3EA1DF3D-61CA-4F45-99A8-19B507687FC5}" type="datetime1">
              <a:rPr lang="en-AU" smtClean="0"/>
              <a:t>12/09/2016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ABFECC0-93AD-42D6-AE44-1B0D795FCC3D}" type="slidenum">
              <a:rPr lang="en-AU" smtClean="0"/>
              <a:t>‹#›</a:t>
            </a:fld>
            <a:endParaRPr lang="en-AU"/>
          </a:p>
        </p:txBody>
      </p:sp>
    </p:spTree>
    <p:extLst>
      <p:ext uri="{BB962C8B-B14F-4D97-AF65-F5344CB8AC3E}">
        <p14:creationId xmlns:p14="http://schemas.microsoft.com/office/powerpoint/2010/main" val="39834095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436E338D-7B3F-4C92-8FBF-B1B45D6DC29C}" type="datetime1">
              <a:rPr lang="en-AU" smtClean="0"/>
              <a:t>12/09/2016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ABFECC0-93AD-42D6-AE44-1B0D795FCC3D}" type="slidenum">
              <a:rPr lang="en-AU" smtClean="0"/>
              <a:t>‹#›</a:t>
            </a:fld>
            <a:endParaRPr lang="en-AU"/>
          </a:p>
        </p:txBody>
      </p:sp>
    </p:spTree>
    <p:extLst>
      <p:ext uri="{BB962C8B-B14F-4D97-AF65-F5344CB8AC3E}">
        <p14:creationId xmlns:p14="http://schemas.microsoft.com/office/powerpoint/2010/main" val="37955153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Slide">
    <p:bg>
      <p:bgPr>
        <a:gradFill flip="none" rotWithShape="1">
          <a:gsLst>
            <a:gs pos="20000">
              <a:srgbClr val="DCDCDC"/>
            </a:gs>
            <a:gs pos="0">
              <a:srgbClr val="89D8FF"/>
            </a:gs>
            <a:gs pos="100000">
              <a:schemeClr val="bg1"/>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9816" y="2235200"/>
            <a:ext cx="6084168" cy="2387600"/>
          </a:xfrm>
        </p:spPr>
        <p:txBody>
          <a:bodyPr anchor="b">
            <a:normAutofit/>
          </a:bodyPr>
          <a:lstStyle>
            <a:lvl1pPr algn="l">
              <a:defRPr lang="en-US" sz="4800" b="1" kern="1200" dirty="0" smtClean="0">
                <a:solidFill>
                  <a:srgbClr val="0B3697"/>
                </a:solidFill>
                <a:effectLst/>
                <a:latin typeface="Century Gothic" panose="020B0502020202020204" pitchFamily="34" charset="0"/>
                <a:ea typeface="+mj-ea"/>
                <a:cs typeface="+mj-cs"/>
              </a:defRPr>
            </a:lvl1pPr>
          </a:lstStyle>
          <a:p>
            <a:r>
              <a:rPr lang="en-US" dirty="0"/>
              <a:t>Click to edit Master title style</a:t>
            </a:r>
            <a:endParaRPr lang="en-AU" dirty="0"/>
          </a:p>
        </p:txBody>
      </p:sp>
      <p:sp>
        <p:nvSpPr>
          <p:cNvPr id="10" name="Subtitle 2"/>
          <p:cNvSpPr txBox="1">
            <a:spLocks/>
          </p:cNvSpPr>
          <p:nvPr userDrawn="1"/>
        </p:nvSpPr>
        <p:spPr>
          <a:xfrm>
            <a:off x="1524000" y="6267265"/>
            <a:ext cx="9144000" cy="42703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baseline="0">
                <a:solidFill>
                  <a:srgbClr val="0B3697"/>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400"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348" y="241300"/>
            <a:ext cx="3616483" cy="637540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68000" y="5976302"/>
            <a:ext cx="1008620" cy="510161"/>
          </a:xfrm>
          <a:prstGeom prst="rect">
            <a:avLst/>
          </a:prstGeom>
        </p:spPr>
      </p:pic>
    </p:spTree>
    <p:extLst>
      <p:ext uri="{BB962C8B-B14F-4D97-AF65-F5344CB8AC3E}">
        <p14:creationId xmlns:p14="http://schemas.microsoft.com/office/powerpoint/2010/main" val="3480353750"/>
      </p:ext>
    </p:extLst>
  </p:cSld>
  <p:clrMapOvr>
    <a:overrideClrMapping bg1="lt1" tx1="dk1" bg2="lt2" tx2="dk2" accent1="accent1" accent2="accent2" accent3="accent3" accent4="accent4" accent5="accent5" accent6="accent6" hlink="hlink" folHlink="folHlink"/>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5" name="TextBox 4"/>
          <p:cNvSpPr txBox="1"/>
          <p:nvPr userDrawn="1"/>
        </p:nvSpPr>
        <p:spPr>
          <a:xfrm>
            <a:off x="-1" y="0"/>
            <a:ext cx="12192001" cy="1088740"/>
          </a:xfrm>
          <a:prstGeom prst="rect">
            <a:avLst/>
          </a:prstGeom>
          <a:solidFill>
            <a:schemeClr val="bg1">
              <a:lumMod val="85000"/>
            </a:schemeClr>
          </a:solidFill>
          <a:ln w="15875">
            <a:noFill/>
          </a:ln>
        </p:spPr>
        <p:txBody>
          <a:bodyPr vert="vert270" wrap="square" rtlCol="0" anchor="ctr" anchorCtr="1">
            <a:noAutofit/>
          </a:bodyPr>
          <a:lstStyle/>
          <a:p>
            <a:pPr algn="ctr"/>
            <a:endParaRPr lang="en-AU" b="1" dirty="0">
              <a:solidFill>
                <a:prstClr val="black"/>
              </a:solidFill>
              <a:latin typeface="Century Gothic" panose="020B0502020202020204" pitchFamily="34" charset="0"/>
            </a:endParaRPr>
          </a:p>
        </p:txBody>
      </p:sp>
      <p:sp>
        <p:nvSpPr>
          <p:cNvPr id="2" name="Title 1"/>
          <p:cNvSpPr>
            <a:spLocks noGrp="1"/>
          </p:cNvSpPr>
          <p:nvPr>
            <p:ph type="title"/>
          </p:nvPr>
        </p:nvSpPr>
        <p:spPr>
          <a:xfrm>
            <a:off x="836984" y="-99392"/>
            <a:ext cx="10515600" cy="1325563"/>
          </a:xfrm>
        </p:spPr>
        <p:txBody>
          <a:bodyPr>
            <a:normAutofit/>
          </a:bodyPr>
          <a:lstStyle>
            <a:lvl1pPr>
              <a:defRPr sz="3600">
                <a:solidFill>
                  <a:srgbClr val="0B3697"/>
                </a:solidFill>
                <a:latin typeface="Century Gothic" panose="020B0502020202020204" pitchFamily="34" charset="0"/>
              </a:defRPr>
            </a:lvl1pPr>
          </a:lstStyle>
          <a:p>
            <a:r>
              <a:rPr lang="en-US" dirty="0"/>
              <a:t>Click to edit Master title style</a:t>
            </a:r>
            <a:endParaRPr lang="en-AU"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TextBox 8"/>
          <p:cNvSpPr txBox="1"/>
          <p:nvPr userDrawn="1"/>
        </p:nvSpPr>
        <p:spPr>
          <a:xfrm>
            <a:off x="11516247" y="6490447"/>
            <a:ext cx="457200" cy="246221"/>
          </a:xfrm>
          <a:prstGeom prst="rect">
            <a:avLst/>
          </a:prstGeom>
          <a:noFill/>
        </p:spPr>
        <p:txBody>
          <a:bodyPr wrap="square" rtlCol="0">
            <a:spAutoFit/>
          </a:bodyPr>
          <a:lstStyle/>
          <a:p>
            <a:fld id="{18C8153D-A3B6-48D4-999C-CEF3AC099D82}" type="slidenum">
              <a:rPr lang="en-AU" sz="1000" smtClean="0">
                <a:solidFill>
                  <a:prstClr val="black"/>
                </a:solidFill>
                <a:latin typeface="Century Gothic" panose="020B0502020202020204" pitchFamily="34" charset="0"/>
              </a:rPr>
              <a:pPr/>
              <a:t>‹#›</a:t>
            </a:fld>
            <a:endParaRPr lang="en-AU" sz="1000" dirty="0">
              <a:solidFill>
                <a:prstClr val="black"/>
              </a:solidFill>
              <a:latin typeface="Century Gothic" panose="020B0502020202020204" pitchFamily="34" charset="0"/>
            </a:endParaRPr>
          </a:p>
        </p:txBody>
      </p:sp>
      <p:cxnSp>
        <p:nvCxnSpPr>
          <p:cNvPr id="11" name="Straight Connector 10"/>
          <p:cNvCxnSpPr/>
          <p:nvPr userDrawn="1"/>
        </p:nvCxnSpPr>
        <p:spPr>
          <a:xfrm>
            <a:off x="-9525" y="1124744"/>
            <a:ext cx="12201525" cy="0"/>
          </a:xfrm>
          <a:prstGeom prst="line">
            <a:avLst/>
          </a:prstGeom>
          <a:ln w="47625" cmpd="thickThin">
            <a:solidFill>
              <a:srgbClr val="0B3697"/>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549" y="225253"/>
            <a:ext cx="675755" cy="676274"/>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14541" y="360206"/>
            <a:ext cx="803412" cy="406367"/>
          </a:xfrm>
          <a:prstGeom prst="rect">
            <a:avLst/>
          </a:prstGeom>
        </p:spPr>
      </p:pic>
      <p:cxnSp>
        <p:nvCxnSpPr>
          <p:cNvPr id="13" name="Straight Connector 12"/>
          <p:cNvCxnSpPr/>
          <p:nvPr userDrawn="1"/>
        </p:nvCxnSpPr>
        <p:spPr>
          <a:xfrm>
            <a:off x="746759" y="6453336"/>
            <a:ext cx="10698480" cy="0"/>
          </a:xfrm>
          <a:prstGeom prst="line">
            <a:avLst/>
          </a:prstGeom>
          <a:ln>
            <a:solidFill>
              <a:srgbClr val="89D8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625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Divider slide 1">
    <p:spTree>
      <p:nvGrpSpPr>
        <p:cNvPr id="1" name=""/>
        <p:cNvGrpSpPr/>
        <p:nvPr/>
      </p:nvGrpSpPr>
      <p:grpSpPr>
        <a:xfrm>
          <a:off x="0" y="0"/>
          <a:ext cx="0" cy="0"/>
          <a:chOff x="0" y="0"/>
          <a:chExt cx="0" cy="0"/>
        </a:xfrm>
      </p:grpSpPr>
      <p:sp>
        <p:nvSpPr>
          <p:cNvPr id="15" name="Rectangle 14"/>
          <p:cNvSpPr/>
          <p:nvPr userDrawn="1"/>
        </p:nvSpPr>
        <p:spPr>
          <a:xfrm>
            <a:off x="3323692" y="0"/>
            <a:ext cx="8868308" cy="6858000"/>
          </a:xfrm>
          <a:prstGeom prst="rect">
            <a:avLst/>
          </a:prstGeom>
          <a:gradFill>
            <a:gsLst>
              <a:gs pos="85850">
                <a:srgbClr val="DCDCDC"/>
              </a:gs>
              <a:gs pos="0">
                <a:srgbClr val="1B9DD8"/>
              </a:gs>
              <a:gs pos="37000">
                <a:srgbClr val="89D8FF"/>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userDrawn="1"/>
        </p:nvSpPr>
        <p:spPr>
          <a:xfrm>
            <a:off x="13544" y="0"/>
            <a:ext cx="6840760" cy="6840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36" y="296652"/>
            <a:ext cx="6303620" cy="6308469"/>
          </a:xfrm>
          <a:prstGeom prst="rect">
            <a:avLst/>
          </a:prstGeom>
        </p:spPr>
      </p:pic>
      <p:sp>
        <p:nvSpPr>
          <p:cNvPr id="17" name="Title 1"/>
          <p:cNvSpPr>
            <a:spLocks noGrp="1"/>
          </p:cNvSpPr>
          <p:nvPr>
            <p:ph type="ctrTitle"/>
          </p:nvPr>
        </p:nvSpPr>
        <p:spPr>
          <a:xfrm>
            <a:off x="7016576" y="2096852"/>
            <a:ext cx="4876068" cy="2387600"/>
          </a:xfrm>
        </p:spPr>
        <p:txBody>
          <a:bodyPr anchor="ctr">
            <a:normAutofit/>
          </a:bodyPr>
          <a:lstStyle>
            <a:lvl1pPr algn="l">
              <a:defRPr lang="en-US" sz="4400" b="0" kern="1200" dirty="0" smtClean="0">
                <a:solidFill>
                  <a:srgbClr val="0B3697"/>
                </a:solidFill>
                <a:effectLst/>
                <a:latin typeface="Century Gothic" panose="020B0502020202020204" pitchFamily="34" charset="0"/>
                <a:ea typeface="+mj-ea"/>
                <a:cs typeface="+mj-cs"/>
              </a:defRPr>
            </a:lvl1pPr>
          </a:lstStyle>
          <a:p>
            <a:r>
              <a:rPr lang="en-US" dirty="0"/>
              <a:t>Click to edit Master title style</a:t>
            </a:r>
            <a:endParaRPr lang="en-AU" dirty="0"/>
          </a:p>
        </p:txBody>
      </p:sp>
    </p:spTree>
    <p:extLst>
      <p:ext uri="{BB962C8B-B14F-4D97-AF65-F5344CB8AC3E}">
        <p14:creationId xmlns:p14="http://schemas.microsoft.com/office/powerpoint/2010/main" val="186562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Divider slide 1">
    <p:spTree>
      <p:nvGrpSpPr>
        <p:cNvPr id="1" name=""/>
        <p:cNvGrpSpPr/>
        <p:nvPr/>
      </p:nvGrpSpPr>
      <p:grpSpPr>
        <a:xfrm>
          <a:off x="0" y="0"/>
          <a:ext cx="0" cy="0"/>
          <a:chOff x="0" y="0"/>
          <a:chExt cx="0" cy="0"/>
        </a:xfrm>
      </p:grpSpPr>
      <p:sp>
        <p:nvSpPr>
          <p:cNvPr id="15" name="Rectangle 14"/>
          <p:cNvSpPr/>
          <p:nvPr userDrawn="1"/>
        </p:nvSpPr>
        <p:spPr>
          <a:xfrm>
            <a:off x="3323692" y="0"/>
            <a:ext cx="8868308" cy="6858000"/>
          </a:xfrm>
          <a:prstGeom prst="rect">
            <a:avLst/>
          </a:prstGeom>
          <a:gradFill>
            <a:gsLst>
              <a:gs pos="85850">
                <a:srgbClr val="DCDCDC"/>
              </a:gs>
              <a:gs pos="0">
                <a:srgbClr val="1B9DD8"/>
              </a:gs>
              <a:gs pos="37000">
                <a:srgbClr val="89D8FF"/>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userDrawn="1"/>
        </p:nvSpPr>
        <p:spPr>
          <a:xfrm>
            <a:off x="13544" y="0"/>
            <a:ext cx="6840760" cy="6840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36" y="296652"/>
            <a:ext cx="6303620" cy="6308469"/>
          </a:xfrm>
          <a:prstGeom prst="rect">
            <a:avLst/>
          </a:prstGeom>
        </p:spPr>
      </p:pic>
      <p:sp>
        <p:nvSpPr>
          <p:cNvPr id="17" name="Title 1"/>
          <p:cNvSpPr>
            <a:spLocks noGrp="1"/>
          </p:cNvSpPr>
          <p:nvPr>
            <p:ph type="ctrTitle"/>
          </p:nvPr>
        </p:nvSpPr>
        <p:spPr>
          <a:xfrm>
            <a:off x="7016576" y="2096852"/>
            <a:ext cx="4876068" cy="2387600"/>
          </a:xfrm>
        </p:spPr>
        <p:txBody>
          <a:bodyPr anchor="ctr">
            <a:normAutofit/>
          </a:bodyPr>
          <a:lstStyle>
            <a:lvl1pPr algn="l">
              <a:defRPr lang="en-US" sz="4400" b="0" kern="1200" dirty="0" smtClean="0">
                <a:solidFill>
                  <a:srgbClr val="0B3697"/>
                </a:solidFill>
                <a:effectLst/>
                <a:latin typeface="Century Gothic" panose="020B0502020202020204" pitchFamily="34" charset="0"/>
                <a:ea typeface="+mj-ea"/>
                <a:cs typeface="+mj-cs"/>
              </a:defRPr>
            </a:lvl1pPr>
          </a:lstStyle>
          <a:p>
            <a:r>
              <a:rPr lang="en-US" dirty="0"/>
              <a:t>Click to edit Master title style</a:t>
            </a:r>
            <a:endParaRPr lang="en-AU" dirty="0"/>
          </a:p>
        </p:txBody>
      </p:sp>
    </p:spTree>
    <p:extLst>
      <p:ext uri="{BB962C8B-B14F-4D97-AF65-F5344CB8AC3E}">
        <p14:creationId xmlns:p14="http://schemas.microsoft.com/office/powerpoint/2010/main" val="338357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5" name="TextBox 4"/>
          <p:cNvSpPr txBox="1"/>
          <p:nvPr userDrawn="1"/>
        </p:nvSpPr>
        <p:spPr>
          <a:xfrm>
            <a:off x="-1" y="0"/>
            <a:ext cx="12192001" cy="1088740"/>
          </a:xfrm>
          <a:prstGeom prst="rect">
            <a:avLst/>
          </a:prstGeom>
          <a:solidFill>
            <a:schemeClr val="bg1">
              <a:lumMod val="85000"/>
            </a:schemeClr>
          </a:solidFill>
          <a:ln w="15875">
            <a:noFill/>
          </a:ln>
        </p:spPr>
        <p:txBody>
          <a:bodyPr vert="vert270" wrap="square" rtlCol="0" anchor="ctr" anchorCtr="1">
            <a:noAutofit/>
          </a:bodyPr>
          <a:lstStyle/>
          <a:p>
            <a:pPr algn="ctr"/>
            <a:endParaRPr lang="en-AU" b="1" dirty="0">
              <a:latin typeface="Century Gothic" panose="020B0502020202020204" pitchFamily="34" charset="0"/>
            </a:endParaRPr>
          </a:p>
        </p:txBody>
      </p:sp>
      <p:sp>
        <p:nvSpPr>
          <p:cNvPr id="2" name="Title 1"/>
          <p:cNvSpPr>
            <a:spLocks noGrp="1"/>
          </p:cNvSpPr>
          <p:nvPr>
            <p:ph type="title"/>
          </p:nvPr>
        </p:nvSpPr>
        <p:spPr>
          <a:xfrm>
            <a:off x="836984" y="-99392"/>
            <a:ext cx="10515600" cy="1325563"/>
          </a:xfrm>
        </p:spPr>
        <p:txBody>
          <a:bodyPr>
            <a:normAutofit/>
          </a:bodyPr>
          <a:lstStyle>
            <a:lvl1pPr>
              <a:defRPr sz="3600">
                <a:solidFill>
                  <a:srgbClr val="0B3697"/>
                </a:solidFill>
                <a:latin typeface="Century Gothic" panose="020B0502020202020204" pitchFamily="34" charset="0"/>
              </a:defRPr>
            </a:lvl1pPr>
          </a:lstStyle>
          <a:p>
            <a:r>
              <a:rPr lang="en-US" dirty="0"/>
              <a:t>Click to edit Master title style</a:t>
            </a:r>
            <a:endParaRPr lang="en-AU"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TextBox 8"/>
          <p:cNvSpPr txBox="1"/>
          <p:nvPr userDrawn="1"/>
        </p:nvSpPr>
        <p:spPr>
          <a:xfrm>
            <a:off x="11516247" y="6490447"/>
            <a:ext cx="457200" cy="246221"/>
          </a:xfrm>
          <a:prstGeom prst="rect">
            <a:avLst/>
          </a:prstGeom>
          <a:noFill/>
        </p:spPr>
        <p:txBody>
          <a:bodyPr wrap="square" rtlCol="0">
            <a:spAutoFit/>
          </a:bodyPr>
          <a:lstStyle/>
          <a:p>
            <a:fld id="{18C8153D-A3B6-48D4-999C-CEF3AC099D82}" type="slidenum">
              <a:rPr lang="en-AU" sz="1000" smtClean="0">
                <a:latin typeface="Century Gothic" panose="020B0502020202020204" pitchFamily="34" charset="0"/>
              </a:rPr>
              <a:t>‹#›</a:t>
            </a:fld>
            <a:endParaRPr lang="en-AU" sz="1000" dirty="0">
              <a:latin typeface="Century Gothic" panose="020B0502020202020204" pitchFamily="34" charset="0"/>
            </a:endParaRPr>
          </a:p>
        </p:txBody>
      </p:sp>
      <p:cxnSp>
        <p:nvCxnSpPr>
          <p:cNvPr id="11" name="Straight Connector 10"/>
          <p:cNvCxnSpPr/>
          <p:nvPr userDrawn="1"/>
        </p:nvCxnSpPr>
        <p:spPr>
          <a:xfrm>
            <a:off x="-9525" y="1124744"/>
            <a:ext cx="12201525" cy="0"/>
          </a:xfrm>
          <a:prstGeom prst="line">
            <a:avLst/>
          </a:prstGeom>
          <a:ln w="47625" cmpd="thickThin">
            <a:solidFill>
              <a:srgbClr val="0B3697"/>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549" y="225253"/>
            <a:ext cx="675755" cy="676274"/>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14541" y="360206"/>
            <a:ext cx="803412" cy="406367"/>
          </a:xfrm>
          <a:prstGeom prst="rect">
            <a:avLst/>
          </a:prstGeom>
        </p:spPr>
      </p:pic>
    </p:spTree>
    <p:extLst>
      <p:ext uri="{BB962C8B-B14F-4D97-AF65-F5344CB8AC3E}">
        <p14:creationId xmlns:p14="http://schemas.microsoft.com/office/powerpoint/2010/main" val="31092092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p:cNvSpPr txBox="1"/>
          <p:nvPr userDrawn="1"/>
        </p:nvSpPr>
        <p:spPr>
          <a:xfrm>
            <a:off x="-1" y="0"/>
            <a:ext cx="12192001" cy="2024844"/>
          </a:xfrm>
          <a:prstGeom prst="rect">
            <a:avLst/>
          </a:prstGeom>
          <a:solidFill>
            <a:schemeClr val="bg1">
              <a:lumMod val="85000"/>
            </a:schemeClr>
          </a:solidFill>
          <a:ln w="15875">
            <a:noFill/>
          </a:ln>
        </p:spPr>
        <p:txBody>
          <a:bodyPr vert="vert270" wrap="square" rtlCol="0" anchor="ctr" anchorCtr="1">
            <a:noAutofit/>
          </a:bodyPr>
          <a:lstStyle/>
          <a:p>
            <a:pPr algn="ctr"/>
            <a:endParaRPr lang="en-AU" b="1" dirty="0">
              <a:solidFill>
                <a:prstClr val="black"/>
              </a:solidFill>
              <a:latin typeface="Century Gothic" panose="020B0502020202020204" pitchFamily="34" charset="0"/>
            </a:endParaRPr>
          </a:p>
        </p:txBody>
      </p:sp>
      <p:sp>
        <p:nvSpPr>
          <p:cNvPr id="2" name="Title 1"/>
          <p:cNvSpPr>
            <a:spLocks noGrp="1"/>
          </p:cNvSpPr>
          <p:nvPr>
            <p:ph type="title" hasCustomPrompt="1"/>
          </p:nvPr>
        </p:nvSpPr>
        <p:spPr>
          <a:xfrm>
            <a:off x="1991544" y="426568"/>
            <a:ext cx="9361040" cy="1325563"/>
          </a:xfrm>
        </p:spPr>
        <p:txBody>
          <a:bodyPr>
            <a:normAutofit/>
          </a:bodyPr>
          <a:lstStyle>
            <a:lvl1pPr>
              <a:defRPr sz="3600">
                <a:solidFill>
                  <a:srgbClr val="0B3697"/>
                </a:solidFill>
                <a:latin typeface="Century Gothic" panose="020B0502020202020204" pitchFamily="34" charset="0"/>
              </a:defRPr>
            </a:lvl1pPr>
          </a:lstStyle>
          <a:p>
            <a:r>
              <a:rPr lang="en-US" dirty="0"/>
              <a:t>Thank you!</a:t>
            </a:r>
            <a:endParaRPr lang="en-AU" dirty="0"/>
          </a:p>
        </p:txBody>
      </p:sp>
      <p:sp>
        <p:nvSpPr>
          <p:cNvPr id="9" name="TextBox 8"/>
          <p:cNvSpPr txBox="1"/>
          <p:nvPr userDrawn="1"/>
        </p:nvSpPr>
        <p:spPr>
          <a:xfrm>
            <a:off x="11516247" y="6490447"/>
            <a:ext cx="457200" cy="246221"/>
          </a:xfrm>
          <a:prstGeom prst="rect">
            <a:avLst/>
          </a:prstGeom>
          <a:noFill/>
        </p:spPr>
        <p:txBody>
          <a:bodyPr wrap="square" rtlCol="0">
            <a:spAutoFit/>
          </a:bodyPr>
          <a:lstStyle/>
          <a:p>
            <a:fld id="{18C8153D-A3B6-48D4-999C-CEF3AC099D82}" type="slidenum">
              <a:rPr lang="en-AU" sz="1000" smtClean="0">
                <a:solidFill>
                  <a:prstClr val="black"/>
                </a:solidFill>
                <a:latin typeface="Century Gothic" panose="020B0502020202020204" pitchFamily="34" charset="0"/>
              </a:rPr>
              <a:pPr/>
              <a:t>‹#›</a:t>
            </a:fld>
            <a:endParaRPr lang="en-AU" sz="1000" dirty="0">
              <a:solidFill>
                <a:prstClr val="black"/>
              </a:solidFill>
              <a:latin typeface="Century Gothic" panose="020B0502020202020204" pitchFamily="34" charset="0"/>
            </a:endParaRPr>
          </a:p>
        </p:txBody>
      </p:sp>
      <p:cxnSp>
        <p:nvCxnSpPr>
          <p:cNvPr id="11" name="Straight Connector 10"/>
          <p:cNvCxnSpPr/>
          <p:nvPr userDrawn="1"/>
        </p:nvCxnSpPr>
        <p:spPr>
          <a:xfrm>
            <a:off x="-9525" y="6309320"/>
            <a:ext cx="12201525" cy="0"/>
          </a:xfrm>
          <a:prstGeom prst="line">
            <a:avLst/>
          </a:prstGeom>
          <a:ln w="47625" cmpd="thickThin">
            <a:solidFill>
              <a:srgbClr val="0B3697"/>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336" y="296652"/>
            <a:ext cx="1584176" cy="1585395"/>
          </a:xfrm>
          <a:prstGeom prst="rect">
            <a:avLst/>
          </a:prstGeom>
        </p:spPr>
      </p:pic>
    </p:spTree>
    <p:extLst>
      <p:ext uri="{BB962C8B-B14F-4D97-AF65-F5344CB8AC3E}">
        <p14:creationId xmlns:p14="http://schemas.microsoft.com/office/powerpoint/2010/main" val="8830863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Divider slide 1">
    <p:spTree>
      <p:nvGrpSpPr>
        <p:cNvPr id="1" name=""/>
        <p:cNvGrpSpPr/>
        <p:nvPr/>
      </p:nvGrpSpPr>
      <p:grpSpPr>
        <a:xfrm>
          <a:off x="0" y="0"/>
          <a:ext cx="0" cy="0"/>
          <a:chOff x="0" y="0"/>
          <a:chExt cx="0" cy="0"/>
        </a:xfrm>
      </p:grpSpPr>
      <p:sp>
        <p:nvSpPr>
          <p:cNvPr id="15" name="Rectangle 14"/>
          <p:cNvSpPr/>
          <p:nvPr userDrawn="1"/>
        </p:nvSpPr>
        <p:spPr>
          <a:xfrm>
            <a:off x="1775520" y="0"/>
            <a:ext cx="10416480" cy="6858000"/>
          </a:xfrm>
          <a:prstGeom prst="rect">
            <a:avLst/>
          </a:prstGeom>
          <a:solidFill>
            <a:srgbClr val="A7E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itle 1"/>
          <p:cNvSpPr>
            <a:spLocks noGrp="1"/>
          </p:cNvSpPr>
          <p:nvPr>
            <p:ph type="ctrTitle"/>
          </p:nvPr>
        </p:nvSpPr>
        <p:spPr>
          <a:xfrm>
            <a:off x="2999656" y="2096852"/>
            <a:ext cx="8280920" cy="2387600"/>
          </a:xfrm>
        </p:spPr>
        <p:txBody>
          <a:bodyPr anchor="ctr">
            <a:normAutofit/>
          </a:bodyPr>
          <a:lstStyle>
            <a:lvl1pPr algn="l">
              <a:defRPr lang="en-US" sz="4400" b="0" kern="1200" dirty="0" smtClean="0">
                <a:solidFill>
                  <a:srgbClr val="0B3697"/>
                </a:solidFill>
                <a:effectLst/>
                <a:latin typeface="Century Gothic" panose="020B0502020202020204" pitchFamily="34" charset="0"/>
                <a:ea typeface="+mj-ea"/>
                <a:cs typeface="+mj-cs"/>
              </a:defRPr>
            </a:lvl1pPr>
          </a:lstStyle>
          <a:p>
            <a:r>
              <a:rPr lang="en-US" dirty="0"/>
              <a:t>Click to edit Master title style</a:t>
            </a:r>
            <a:endParaRPr lang="en-AU"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805" y="403188"/>
            <a:ext cx="818667" cy="6051624"/>
          </a:xfrm>
          <a:prstGeom prst="rect">
            <a:avLst/>
          </a:prstGeom>
        </p:spPr>
      </p:pic>
    </p:spTree>
    <p:extLst>
      <p:ext uri="{BB962C8B-B14F-4D97-AF65-F5344CB8AC3E}">
        <p14:creationId xmlns:p14="http://schemas.microsoft.com/office/powerpoint/2010/main" val="28130621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1DCDEC8-A097-4D62-B80F-073150E8BD33}" type="datetime1">
              <a:rPr lang="en-AU" smtClean="0">
                <a:solidFill>
                  <a:prstClr val="black">
                    <a:tint val="75000"/>
                  </a:prstClr>
                </a:solidFill>
              </a:rPr>
              <a:pPr/>
              <a:t>12/09/2016</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3099525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D5B78A26-D58B-47A6-A4D6-10462A0012C2}" type="datetime1">
              <a:rPr lang="en-AU" smtClean="0">
                <a:solidFill>
                  <a:prstClr val="black">
                    <a:tint val="75000"/>
                  </a:prstClr>
                </a:solidFill>
              </a:rPr>
              <a:pPr/>
              <a:t>12/09/2016</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0574238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BEB56318-0584-4ADB-A160-33E434AFD618}" type="datetime1">
              <a:rPr lang="en-AU" smtClean="0">
                <a:solidFill>
                  <a:prstClr val="black">
                    <a:tint val="75000"/>
                  </a:prstClr>
                </a:solidFill>
              </a:rPr>
              <a:pPr/>
              <a:t>12/09/2016</a:t>
            </a:fld>
            <a:endParaRPr lang="en-AU">
              <a:solidFill>
                <a:prstClr val="black">
                  <a:tint val="75000"/>
                </a:prstClr>
              </a:solidFill>
            </a:endParaRPr>
          </a:p>
        </p:txBody>
      </p:sp>
      <p:sp>
        <p:nvSpPr>
          <p:cNvPr id="8" name="Footer Placeholder 7"/>
          <p:cNvSpPr>
            <a:spLocks noGrp="1"/>
          </p:cNvSpPr>
          <p:nvPr>
            <p:ph type="ftr" sz="quarter" idx="11"/>
          </p:nvPr>
        </p:nvSpPr>
        <p:spPr/>
        <p:txBody>
          <a:bodyPr/>
          <a:lstStyle/>
          <a:p>
            <a:endParaRPr lang="en-AU">
              <a:solidFill>
                <a:prstClr val="black">
                  <a:tint val="75000"/>
                </a:prstClr>
              </a:solidFill>
            </a:endParaRPr>
          </a:p>
        </p:txBody>
      </p:sp>
      <p:sp>
        <p:nvSpPr>
          <p:cNvPr id="9" name="Slide Number Placeholder 8"/>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9508898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950C0364-5E67-4F98-92DD-1E52C3341097}" type="datetime1">
              <a:rPr lang="en-AU" smtClean="0">
                <a:solidFill>
                  <a:prstClr val="black">
                    <a:tint val="75000"/>
                  </a:prstClr>
                </a:solidFill>
              </a:rPr>
              <a:pPr/>
              <a:t>12/09/2016</a:t>
            </a:fld>
            <a:endParaRPr lang="en-AU">
              <a:solidFill>
                <a:prstClr val="black">
                  <a:tint val="75000"/>
                </a:prstClr>
              </a:solidFill>
            </a:endParaRPr>
          </a:p>
        </p:txBody>
      </p:sp>
      <p:sp>
        <p:nvSpPr>
          <p:cNvPr id="4" name="Footer Placeholder 3"/>
          <p:cNvSpPr>
            <a:spLocks noGrp="1"/>
          </p:cNvSpPr>
          <p:nvPr>
            <p:ph type="ftr" sz="quarter" idx="11"/>
          </p:nvPr>
        </p:nvSpPr>
        <p:spPr/>
        <p:txBody>
          <a:bodyPr/>
          <a:lstStyle/>
          <a:p>
            <a:endParaRPr lang="en-AU">
              <a:solidFill>
                <a:prstClr val="black">
                  <a:tint val="75000"/>
                </a:prstClr>
              </a:solidFill>
            </a:endParaRPr>
          </a:p>
        </p:txBody>
      </p:sp>
      <p:sp>
        <p:nvSpPr>
          <p:cNvPr id="5" name="Slide Number Placeholder 4"/>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354324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FFD28-6B5C-4122-83A6-751C9E82EB2C}" type="datetime1">
              <a:rPr lang="en-AU" smtClean="0">
                <a:solidFill>
                  <a:prstClr val="black">
                    <a:tint val="75000"/>
                  </a:prstClr>
                </a:solidFill>
              </a:rPr>
              <a:pPr/>
              <a:t>12/09/2016</a:t>
            </a:fld>
            <a:endParaRPr lang="en-AU">
              <a:solidFill>
                <a:prstClr val="black">
                  <a:tint val="75000"/>
                </a:prstClr>
              </a:solidFill>
            </a:endParaRPr>
          </a:p>
        </p:txBody>
      </p:sp>
      <p:sp>
        <p:nvSpPr>
          <p:cNvPr id="3" name="Footer Placeholder 2"/>
          <p:cNvSpPr>
            <a:spLocks noGrp="1"/>
          </p:cNvSpPr>
          <p:nvPr>
            <p:ph type="ftr" sz="quarter" idx="11"/>
          </p:nvPr>
        </p:nvSpPr>
        <p:spPr/>
        <p:txBody>
          <a:bodyPr/>
          <a:lstStyle/>
          <a:p>
            <a:endParaRPr lang="en-AU">
              <a:solidFill>
                <a:prstClr val="black">
                  <a:tint val="75000"/>
                </a:prstClr>
              </a:solidFill>
            </a:endParaRPr>
          </a:p>
        </p:txBody>
      </p:sp>
      <p:sp>
        <p:nvSpPr>
          <p:cNvPr id="4" name="Slide Number Placeholder 3"/>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7731834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7A5408-1E31-4480-B073-51FEF4936243}" type="datetime1">
              <a:rPr lang="en-AU" smtClean="0">
                <a:solidFill>
                  <a:prstClr val="black">
                    <a:tint val="75000"/>
                  </a:prstClr>
                </a:solidFill>
              </a:rPr>
              <a:pPr/>
              <a:t>12/09/2016</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7228764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4B17FC-5D53-4CDC-930E-74C69B8CEC4A}" type="datetime1">
              <a:rPr lang="en-AU" smtClean="0">
                <a:solidFill>
                  <a:prstClr val="black">
                    <a:tint val="75000"/>
                  </a:prstClr>
                </a:solidFill>
              </a:rPr>
              <a:pPr/>
              <a:t>12/09/2016</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620701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3EA1DF3D-61CA-4F45-99A8-19B507687FC5}" type="datetime1">
              <a:rPr lang="en-AU" smtClean="0">
                <a:solidFill>
                  <a:prstClr val="black">
                    <a:tint val="75000"/>
                  </a:prstClr>
                </a:solidFill>
              </a:rPr>
              <a:pPr/>
              <a:t>12/09/2016</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958665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vider slide 1">
    <p:spTree>
      <p:nvGrpSpPr>
        <p:cNvPr id="1" name=""/>
        <p:cNvGrpSpPr/>
        <p:nvPr/>
      </p:nvGrpSpPr>
      <p:grpSpPr>
        <a:xfrm>
          <a:off x="0" y="0"/>
          <a:ext cx="0" cy="0"/>
          <a:chOff x="0" y="0"/>
          <a:chExt cx="0" cy="0"/>
        </a:xfrm>
      </p:grpSpPr>
      <p:sp>
        <p:nvSpPr>
          <p:cNvPr id="15" name="Rectangle 14"/>
          <p:cNvSpPr/>
          <p:nvPr userDrawn="1"/>
        </p:nvSpPr>
        <p:spPr>
          <a:xfrm>
            <a:off x="3323692" y="0"/>
            <a:ext cx="8868308" cy="6858000"/>
          </a:xfrm>
          <a:prstGeom prst="rect">
            <a:avLst/>
          </a:prstGeom>
          <a:gradFill>
            <a:gsLst>
              <a:gs pos="85850">
                <a:srgbClr val="DCDCDC"/>
              </a:gs>
              <a:gs pos="0">
                <a:srgbClr val="1B9DD8"/>
              </a:gs>
              <a:gs pos="37000">
                <a:srgbClr val="89D8FF"/>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userDrawn="1"/>
        </p:nvSpPr>
        <p:spPr>
          <a:xfrm>
            <a:off x="13544" y="0"/>
            <a:ext cx="6840760" cy="6840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36" y="296652"/>
            <a:ext cx="6303620" cy="6308469"/>
          </a:xfrm>
          <a:prstGeom prst="rect">
            <a:avLst/>
          </a:prstGeom>
        </p:spPr>
      </p:pic>
      <p:sp>
        <p:nvSpPr>
          <p:cNvPr id="17" name="Title 1"/>
          <p:cNvSpPr>
            <a:spLocks noGrp="1"/>
          </p:cNvSpPr>
          <p:nvPr>
            <p:ph type="ctrTitle"/>
          </p:nvPr>
        </p:nvSpPr>
        <p:spPr>
          <a:xfrm>
            <a:off x="7016576" y="2096852"/>
            <a:ext cx="4876068" cy="2387600"/>
          </a:xfrm>
        </p:spPr>
        <p:txBody>
          <a:bodyPr anchor="ctr">
            <a:normAutofit/>
          </a:bodyPr>
          <a:lstStyle>
            <a:lvl1pPr algn="l">
              <a:defRPr lang="en-US" sz="4400" b="0" kern="1200" dirty="0" smtClean="0">
                <a:solidFill>
                  <a:srgbClr val="0B3697"/>
                </a:solidFill>
                <a:effectLst/>
                <a:latin typeface="Century Gothic" panose="020B0502020202020204" pitchFamily="34" charset="0"/>
                <a:ea typeface="+mj-ea"/>
                <a:cs typeface="+mj-cs"/>
              </a:defRPr>
            </a:lvl1pPr>
          </a:lstStyle>
          <a:p>
            <a:r>
              <a:rPr lang="en-US" dirty="0"/>
              <a:t>Click to edit Master title style</a:t>
            </a:r>
            <a:endParaRPr lang="en-AU" dirty="0"/>
          </a:p>
        </p:txBody>
      </p:sp>
    </p:spTree>
    <p:extLst>
      <p:ext uri="{BB962C8B-B14F-4D97-AF65-F5344CB8AC3E}">
        <p14:creationId xmlns:p14="http://schemas.microsoft.com/office/powerpoint/2010/main" val="37075629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436E338D-7B3F-4C92-8FBF-B1B45D6DC29C}" type="datetime1">
              <a:rPr lang="en-AU" smtClean="0">
                <a:solidFill>
                  <a:prstClr val="black">
                    <a:tint val="75000"/>
                  </a:prstClr>
                </a:solidFill>
              </a:rPr>
              <a:pPr/>
              <a:t>12/09/2016</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2727519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56279" y="3429001"/>
            <a:ext cx="11079443" cy="1789552"/>
          </a:xfrm>
        </p:spPr>
        <p:txBody>
          <a:bodyPr anchor="b">
            <a:noAutofit/>
          </a:bodyPr>
          <a:lstStyle>
            <a:lvl1pPr algn="r">
              <a:lnSpc>
                <a:spcPts val="3400"/>
              </a:lnSpc>
              <a:defRPr sz="3200"/>
            </a:lvl1pPr>
          </a:lstStyle>
          <a:p>
            <a:r>
              <a:rPr lang="en-US" smtClean="0"/>
              <a:t>Click to edit Master title style</a:t>
            </a:r>
            <a:endParaRPr lang="en-US" dirty="0"/>
          </a:p>
        </p:txBody>
      </p:sp>
      <p:sp>
        <p:nvSpPr>
          <p:cNvPr id="3" name="Subtitle 2"/>
          <p:cNvSpPr>
            <a:spLocks noGrp="1"/>
          </p:cNvSpPr>
          <p:nvPr>
            <p:ph type="subTitle" idx="1"/>
          </p:nvPr>
        </p:nvSpPr>
        <p:spPr>
          <a:xfrm>
            <a:off x="2385078" y="5218555"/>
            <a:ext cx="9250643" cy="1639447"/>
          </a:xfrm>
        </p:spPr>
        <p:txBody>
          <a:bodyPr anchor="t">
            <a:normAutofit/>
          </a:bodyPr>
          <a:lstStyle>
            <a:lvl1pPr marL="0" indent="0" algn="r">
              <a:lnSpc>
                <a:spcPts val="2660"/>
              </a:lnSpc>
              <a:spcBef>
                <a:spcPts val="0"/>
              </a:spcBef>
              <a:spcAft>
                <a:spcPts val="600"/>
              </a:spcAft>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pic>
        <p:nvPicPr>
          <p:cNvPr id="4" name="Picture 3" descr="idc world map.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721281"/>
            <a:ext cx="12192000" cy="2710913"/>
          </a:xfrm>
          <a:prstGeom prst="rect">
            <a:avLst/>
          </a:prstGeom>
        </p:spPr>
      </p:pic>
    </p:spTree>
    <p:extLst>
      <p:ext uri="{BB962C8B-B14F-4D97-AF65-F5344CB8AC3E}">
        <p14:creationId xmlns:p14="http://schemas.microsoft.com/office/powerpoint/2010/main" val="277924822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r>
              <a:rPr lang="en-US" smtClean="0">
                <a:solidFill>
                  <a:prstClr val="white">
                    <a:lumMod val="75000"/>
                  </a:prstClr>
                </a:solidFill>
              </a:rPr>
              <a:t>© IDC   Visit us at IDC.com and follow us on Twitter: @IDC</a:t>
            </a:r>
            <a:endParaRPr lang="en-US"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30879362-658A-E344-B7E9-F19991414F7F}" type="slidenum">
              <a:rPr lang="en-US" smtClean="0"/>
              <a:pPr/>
              <a:t>‹#›</a:t>
            </a:fld>
            <a:endParaRPr lang="en-US"/>
          </a:p>
        </p:txBody>
      </p:sp>
    </p:spTree>
    <p:extLst>
      <p:ext uri="{BB962C8B-B14F-4D97-AF65-F5344CB8AC3E}">
        <p14:creationId xmlns:p14="http://schemas.microsoft.com/office/powerpoint/2010/main" val="9850909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background_7_title4.jpg"/>
          <p:cNvPicPr>
            <a:picLocks noChangeAspect="1"/>
          </p:cNvPicPr>
          <p:nvPr/>
        </p:nvPicPr>
        <p:blipFill>
          <a:blip r:embed="rId2"/>
          <a:stretch>
            <a:fillRect/>
          </a:stretch>
        </p:blipFill>
        <p:spPr>
          <a:xfrm>
            <a:off x="0" y="2"/>
            <a:ext cx="12192000" cy="2673351"/>
          </a:xfrm>
          <a:prstGeom prst="rect">
            <a:avLst/>
          </a:prstGeom>
        </p:spPr>
      </p:pic>
      <p:sp>
        <p:nvSpPr>
          <p:cNvPr id="2" name="Title 1"/>
          <p:cNvSpPr>
            <a:spLocks noGrp="1"/>
          </p:cNvSpPr>
          <p:nvPr>
            <p:ph type="title"/>
          </p:nvPr>
        </p:nvSpPr>
        <p:spPr>
          <a:xfrm>
            <a:off x="963084" y="691844"/>
            <a:ext cx="10363200" cy="1696435"/>
          </a:xfrm>
        </p:spPr>
        <p:txBody>
          <a:bodyPr anchor="t">
            <a:normAutofit/>
          </a:bodyPr>
          <a:lstStyle>
            <a:lvl1pPr algn="l">
              <a:defRPr sz="4000" b="1" cap="none">
                <a:solidFill>
                  <a:srgbClr val="FFFF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3572938"/>
            <a:ext cx="10363200" cy="1500187"/>
          </a:xfrm>
        </p:spPr>
        <p:txBody>
          <a:bodyPr anchor="t">
            <a:normAutofit/>
          </a:bodyPr>
          <a:lstStyle>
            <a:lvl1pPr marL="0" indent="0" algn="l">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r>
              <a:rPr lang="en-US" smtClean="0">
                <a:solidFill>
                  <a:prstClr val="white">
                    <a:lumMod val="75000"/>
                  </a:prstClr>
                </a:solidFill>
              </a:rPr>
              <a:t>© IDC   Visit us at IDC.com and follow us on Twitter: @IDC</a:t>
            </a:r>
            <a:endParaRPr lang="en-US"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30879362-658A-E344-B7E9-F19991414F7F}" type="slidenum">
              <a:rPr lang="en-US" smtClean="0"/>
              <a:pPr/>
              <a:t>‹#›</a:t>
            </a:fld>
            <a:endParaRPr lang="en-US"/>
          </a:p>
        </p:txBody>
      </p:sp>
    </p:spTree>
    <p:extLst>
      <p:ext uri="{BB962C8B-B14F-4D97-AF65-F5344CB8AC3E}">
        <p14:creationId xmlns:p14="http://schemas.microsoft.com/office/powerpoint/2010/main" val="11463718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p>
            <a:r>
              <a:rPr lang="en-US" smtClean="0">
                <a:solidFill>
                  <a:prstClr val="white">
                    <a:lumMod val="75000"/>
                  </a:prstClr>
                </a:solidFill>
              </a:rPr>
              <a:t>© IDC   Visit us at IDC.com and follow us on Twitter: @IDC</a:t>
            </a:r>
            <a:endParaRPr lang="en-US" dirty="0">
              <a:solidFill>
                <a:prstClr val="white">
                  <a:lumMod val="75000"/>
                </a:prstClr>
              </a:solidFill>
            </a:endParaRPr>
          </a:p>
        </p:txBody>
      </p:sp>
      <p:sp>
        <p:nvSpPr>
          <p:cNvPr id="7" name="Slide Number Placeholder 6"/>
          <p:cNvSpPr>
            <a:spLocks noGrp="1"/>
          </p:cNvSpPr>
          <p:nvPr>
            <p:ph type="sldNum" sz="quarter" idx="12"/>
          </p:nvPr>
        </p:nvSpPr>
        <p:spPr/>
        <p:txBody>
          <a:bodyPr/>
          <a:lstStyle/>
          <a:p>
            <a:fld id="{30879362-658A-E344-B7E9-F19991414F7F}" type="slidenum">
              <a:rPr lang="en-US" smtClean="0"/>
              <a:pPr/>
              <a:t>‹#›</a:t>
            </a:fld>
            <a:endParaRPr lang="en-US"/>
          </a:p>
        </p:txBody>
      </p:sp>
    </p:spTree>
    <p:extLst>
      <p:ext uri="{BB962C8B-B14F-4D97-AF65-F5344CB8AC3E}">
        <p14:creationId xmlns:p14="http://schemas.microsoft.com/office/powerpoint/2010/main" val="11731647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p>
            <a:r>
              <a:rPr lang="en-US" smtClean="0">
                <a:solidFill>
                  <a:prstClr val="white">
                    <a:lumMod val="75000"/>
                  </a:prstClr>
                </a:solidFill>
              </a:rPr>
              <a:t>© IDC   Visit us at IDC.com and follow us on Twitter: @IDC</a:t>
            </a:r>
            <a:endParaRPr lang="en-US" dirty="0">
              <a:solidFill>
                <a:prstClr val="white">
                  <a:lumMod val="75000"/>
                </a:prstClr>
              </a:solidFill>
            </a:endParaRPr>
          </a:p>
        </p:txBody>
      </p:sp>
      <p:sp>
        <p:nvSpPr>
          <p:cNvPr id="9" name="Slide Number Placeholder 8"/>
          <p:cNvSpPr>
            <a:spLocks noGrp="1"/>
          </p:cNvSpPr>
          <p:nvPr>
            <p:ph type="sldNum" sz="quarter" idx="12"/>
          </p:nvPr>
        </p:nvSpPr>
        <p:spPr/>
        <p:txBody>
          <a:bodyPr/>
          <a:lstStyle/>
          <a:p>
            <a:fld id="{30879362-658A-E344-B7E9-F19991414F7F}" type="slidenum">
              <a:rPr lang="en-US" smtClean="0"/>
              <a:pPr/>
              <a:t>‹#›</a:t>
            </a:fld>
            <a:endParaRPr lang="en-US"/>
          </a:p>
        </p:txBody>
      </p:sp>
    </p:spTree>
    <p:extLst>
      <p:ext uri="{BB962C8B-B14F-4D97-AF65-F5344CB8AC3E}">
        <p14:creationId xmlns:p14="http://schemas.microsoft.com/office/powerpoint/2010/main" val="19829273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p:txBody>
          <a:bodyPr/>
          <a:lstStyle/>
          <a:p>
            <a:r>
              <a:rPr lang="en-US" smtClean="0">
                <a:solidFill>
                  <a:prstClr val="white">
                    <a:lumMod val="75000"/>
                  </a:prstClr>
                </a:solidFill>
              </a:rPr>
              <a:t>© IDC   Visit us at IDC.com and follow us on Twitter: @IDC</a:t>
            </a:r>
            <a:endParaRPr lang="en-US" dirty="0">
              <a:solidFill>
                <a:prstClr val="white">
                  <a:lumMod val="75000"/>
                </a:prstClr>
              </a:solidFill>
            </a:endParaRPr>
          </a:p>
        </p:txBody>
      </p:sp>
      <p:sp>
        <p:nvSpPr>
          <p:cNvPr id="5" name="Slide Number Placeholder 4"/>
          <p:cNvSpPr>
            <a:spLocks noGrp="1"/>
          </p:cNvSpPr>
          <p:nvPr>
            <p:ph type="sldNum" sz="quarter" idx="12"/>
          </p:nvPr>
        </p:nvSpPr>
        <p:spPr/>
        <p:txBody>
          <a:bodyPr/>
          <a:lstStyle/>
          <a:p>
            <a:fld id="{30879362-658A-E344-B7E9-F19991414F7F}" type="slidenum">
              <a:rPr lang="en-US" smtClean="0"/>
              <a:pPr/>
              <a:t>‹#›</a:t>
            </a:fld>
            <a:endParaRPr lang="en-US"/>
          </a:p>
        </p:txBody>
      </p:sp>
    </p:spTree>
    <p:extLst>
      <p:ext uri="{BB962C8B-B14F-4D97-AF65-F5344CB8AC3E}">
        <p14:creationId xmlns:p14="http://schemas.microsoft.com/office/powerpoint/2010/main" val="17164163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solidFill>
                  <a:prstClr val="white">
                    <a:lumMod val="75000"/>
                  </a:prstClr>
                </a:solidFill>
              </a:rPr>
              <a:t>© IDC   Visit us at IDC.com and follow us on Twitter: @IDC</a:t>
            </a:r>
            <a:endParaRPr lang="en-US" dirty="0">
              <a:solidFill>
                <a:prstClr val="white">
                  <a:lumMod val="75000"/>
                </a:prstClr>
              </a:solidFill>
            </a:endParaRPr>
          </a:p>
        </p:txBody>
      </p:sp>
      <p:sp>
        <p:nvSpPr>
          <p:cNvPr id="4" name="Slide Number Placeholder 3"/>
          <p:cNvSpPr>
            <a:spLocks noGrp="1"/>
          </p:cNvSpPr>
          <p:nvPr>
            <p:ph type="sldNum" sz="quarter" idx="12"/>
          </p:nvPr>
        </p:nvSpPr>
        <p:spPr/>
        <p:txBody>
          <a:bodyPr/>
          <a:lstStyle/>
          <a:p>
            <a:fld id="{30879362-658A-E344-B7E9-F19991414F7F}" type="slidenum">
              <a:rPr lang="en-US" smtClean="0"/>
              <a:pPr/>
              <a:t>‹#›</a:t>
            </a:fld>
            <a:endParaRPr lang="en-US"/>
          </a:p>
        </p:txBody>
      </p:sp>
    </p:spTree>
    <p:extLst>
      <p:ext uri="{BB962C8B-B14F-4D97-AF65-F5344CB8AC3E}">
        <p14:creationId xmlns:p14="http://schemas.microsoft.com/office/powerpoint/2010/main" val="16055332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pic>
        <p:nvPicPr>
          <p:cNvPr id="8" name="Picture 7" descr="new_background_vert_title.jpg"/>
          <p:cNvPicPr>
            <a:picLocks noChangeAspect="1"/>
          </p:cNvPicPr>
          <p:nvPr/>
        </p:nvPicPr>
        <p:blipFill>
          <a:blip r:embed="rId2"/>
          <a:stretch>
            <a:fillRect/>
          </a:stretch>
        </p:blipFill>
        <p:spPr>
          <a:xfrm>
            <a:off x="0" y="0"/>
            <a:ext cx="4902200" cy="6858000"/>
          </a:xfrm>
          <a:prstGeom prst="rect">
            <a:avLst/>
          </a:prstGeom>
        </p:spPr>
      </p:pic>
      <p:pic>
        <p:nvPicPr>
          <p:cNvPr id="9" name="Picture 8" descr="IDC_logo_white.png"/>
          <p:cNvPicPr>
            <a:picLocks noChangeAspect="1"/>
          </p:cNvPicPr>
          <p:nvPr/>
        </p:nvPicPr>
        <p:blipFill>
          <a:blip r:embed="rId3"/>
          <a:stretch>
            <a:fillRect/>
          </a:stretch>
        </p:blipFill>
        <p:spPr>
          <a:xfrm>
            <a:off x="369717" y="6329820"/>
            <a:ext cx="1786683" cy="432536"/>
          </a:xfrm>
          <a:prstGeom prst="rect">
            <a:avLst/>
          </a:prstGeom>
        </p:spPr>
      </p:pic>
      <p:sp>
        <p:nvSpPr>
          <p:cNvPr id="2" name="Title 1"/>
          <p:cNvSpPr>
            <a:spLocks noGrp="1"/>
          </p:cNvSpPr>
          <p:nvPr>
            <p:ph type="title"/>
          </p:nvPr>
        </p:nvSpPr>
        <p:spPr>
          <a:xfrm>
            <a:off x="420711" y="901523"/>
            <a:ext cx="4011084" cy="2588655"/>
          </a:xfrm>
        </p:spPr>
        <p:txBody>
          <a:bodyPr anchor="t">
            <a:normAutofit/>
          </a:bodyPr>
          <a:lstStyle>
            <a:lvl1pPr marL="0" indent="0" algn="l">
              <a:buFontTx/>
              <a:buNone/>
              <a:defRPr sz="2400" b="1">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117636" y="901523"/>
            <a:ext cx="6815667" cy="4291717"/>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a:xfrm>
            <a:off x="4963088" y="6479553"/>
            <a:ext cx="5912835" cy="365125"/>
          </a:xfrm>
        </p:spPr>
        <p:txBody>
          <a:bodyPr/>
          <a:lstStyle/>
          <a:p>
            <a:r>
              <a:rPr lang="en-US" smtClean="0">
                <a:solidFill>
                  <a:prstClr val="white">
                    <a:lumMod val="75000"/>
                  </a:prstClr>
                </a:solidFill>
              </a:rPr>
              <a:t>© IDC   Visit us at IDC.com and follow us on Twitter: @IDC</a:t>
            </a:r>
            <a:endParaRPr lang="en-US" dirty="0">
              <a:solidFill>
                <a:prstClr val="white">
                  <a:lumMod val="75000"/>
                </a:prstClr>
              </a:solidFill>
            </a:endParaRPr>
          </a:p>
        </p:txBody>
      </p:sp>
      <p:sp>
        <p:nvSpPr>
          <p:cNvPr id="7" name="Slide Number Placeholder 6"/>
          <p:cNvSpPr>
            <a:spLocks noGrp="1"/>
          </p:cNvSpPr>
          <p:nvPr>
            <p:ph type="sldNum" sz="quarter" idx="12"/>
          </p:nvPr>
        </p:nvSpPr>
        <p:spPr/>
        <p:txBody>
          <a:bodyPr/>
          <a:lstStyle/>
          <a:p>
            <a:fld id="{30879362-658A-E344-B7E9-F19991414F7F}" type="slidenum">
              <a:rPr lang="en-US" smtClean="0"/>
              <a:pPr/>
              <a:t>‹#›</a:t>
            </a:fld>
            <a:endParaRPr lang="en-US"/>
          </a:p>
        </p:txBody>
      </p:sp>
    </p:spTree>
    <p:extLst>
      <p:ext uri="{BB962C8B-B14F-4D97-AF65-F5344CB8AC3E}">
        <p14:creationId xmlns:p14="http://schemas.microsoft.com/office/powerpoint/2010/main" val="12135699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Content with Caption">
    <p:spTree>
      <p:nvGrpSpPr>
        <p:cNvPr id="1" name=""/>
        <p:cNvGrpSpPr/>
        <p:nvPr/>
      </p:nvGrpSpPr>
      <p:grpSpPr>
        <a:xfrm>
          <a:off x="0" y="0"/>
          <a:ext cx="0" cy="0"/>
          <a:chOff x="0" y="0"/>
          <a:chExt cx="0" cy="0"/>
        </a:xfrm>
      </p:grpSpPr>
      <p:pic>
        <p:nvPicPr>
          <p:cNvPr id="8" name="Picture 7" descr="new_background_vert_title2.jpg"/>
          <p:cNvPicPr>
            <a:picLocks noChangeAspect="1"/>
          </p:cNvPicPr>
          <p:nvPr/>
        </p:nvPicPr>
        <p:blipFill>
          <a:blip r:embed="rId2"/>
          <a:stretch>
            <a:fillRect/>
          </a:stretch>
        </p:blipFill>
        <p:spPr>
          <a:xfrm>
            <a:off x="4913055" y="0"/>
            <a:ext cx="7289800" cy="6858000"/>
          </a:xfrm>
          <a:prstGeom prst="rect">
            <a:avLst/>
          </a:prstGeom>
        </p:spPr>
      </p:pic>
      <p:sp>
        <p:nvSpPr>
          <p:cNvPr id="2" name="Title 1"/>
          <p:cNvSpPr>
            <a:spLocks noGrp="1"/>
          </p:cNvSpPr>
          <p:nvPr>
            <p:ph type="title"/>
          </p:nvPr>
        </p:nvSpPr>
        <p:spPr>
          <a:xfrm>
            <a:off x="5855598" y="541713"/>
            <a:ext cx="5812665" cy="4983325"/>
          </a:xfrm>
        </p:spPr>
        <p:txBody>
          <a:bodyPr anchor="t">
            <a:normAutofit/>
          </a:bodyPr>
          <a:lstStyle>
            <a:lvl1pPr algn="l">
              <a:defRPr sz="2400" b="1">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266012" y="541714"/>
            <a:ext cx="4347581" cy="5584451"/>
          </a:xfrm>
        </p:spPr>
        <p:txBody>
          <a:bodyPr>
            <a:normAutofit/>
          </a:bodyPr>
          <a:lstStyle>
            <a:lvl1pPr>
              <a:defRPr sz="24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5"/>
          <p:cNvSpPr>
            <a:spLocks noGrp="1"/>
          </p:cNvSpPr>
          <p:nvPr>
            <p:ph type="ftr" sz="quarter" idx="11"/>
          </p:nvPr>
        </p:nvSpPr>
        <p:spPr>
          <a:xfrm>
            <a:off x="4913057" y="6479553"/>
            <a:ext cx="6106820" cy="365125"/>
          </a:xfrm>
        </p:spPr>
        <p:txBody>
          <a:bodyPr/>
          <a:lstStyle>
            <a:lvl1pPr>
              <a:defRPr>
                <a:solidFill>
                  <a:schemeClr val="bg1">
                    <a:lumMod val="85000"/>
                  </a:schemeClr>
                </a:solidFill>
              </a:defRPr>
            </a:lvl1pPr>
          </a:lstStyle>
          <a:p>
            <a:r>
              <a:rPr lang="en-US" dirty="0" smtClean="0">
                <a:solidFill>
                  <a:prstClr val="white">
                    <a:lumMod val="85000"/>
                  </a:prstClr>
                </a:solidFill>
              </a:rPr>
              <a:t>© IDC   Visit us at IDC.com and follow us on Twitter: @IDC</a:t>
            </a:r>
            <a:endParaRPr lang="en-US" dirty="0">
              <a:solidFill>
                <a:prstClr val="white">
                  <a:lumMod val="85000"/>
                </a:prstClr>
              </a:solidFill>
            </a:endParaRPr>
          </a:p>
        </p:txBody>
      </p:sp>
      <p:sp>
        <p:nvSpPr>
          <p:cNvPr id="7" name="Slide Number Placeholder 6"/>
          <p:cNvSpPr>
            <a:spLocks noGrp="1"/>
          </p:cNvSpPr>
          <p:nvPr>
            <p:ph type="sldNum" sz="quarter" idx="12"/>
          </p:nvPr>
        </p:nvSpPr>
        <p:spPr/>
        <p:txBody>
          <a:bodyPr/>
          <a:lstStyle/>
          <a:p>
            <a:fld id="{30879362-658A-E344-B7E9-F19991414F7F}" type="slidenum">
              <a:rPr lang="en-US" smtClean="0"/>
              <a:pPr/>
              <a:t>‹#›</a:t>
            </a:fld>
            <a:endParaRPr lang="en-US"/>
          </a:p>
        </p:txBody>
      </p:sp>
    </p:spTree>
    <p:extLst>
      <p:ext uri="{BB962C8B-B14F-4D97-AF65-F5344CB8AC3E}">
        <p14:creationId xmlns:p14="http://schemas.microsoft.com/office/powerpoint/2010/main" val="3833978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Divider slide 1">
    <p:spTree>
      <p:nvGrpSpPr>
        <p:cNvPr id="1" name=""/>
        <p:cNvGrpSpPr/>
        <p:nvPr/>
      </p:nvGrpSpPr>
      <p:grpSpPr>
        <a:xfrm>
          <a:off x="0" y="0"/>
          <a:ext cx="0" cy="0"/>
          <a:chOff x="0" y="0"/>
          <a:chExt cx="0" cy="0"/>
        </a:xfrm>
      </p:grpSpPr>
      <p:sp>
        <p:nvSpPr>
          <p:cNvPr id="15" name="Rectangle 14"/>
          <p:cNvSpPr/>
          <p:nvPr userDrawn="1"/>
        </p:nvSpPr>
        <p:spPr>
          <a:xfrm>
            <a:off x="3323692" y="0"/>
            <a:ext cx="8868308" cy="6858000"/>
          </a:xfrm>
          <a:prstGeom prst="rect">
            <a:avLst/>
          </a:prstGeom>
          <a:gradFill>
            <a:gsLst>
              <a:gs pos="85850">
                <a:srgbClr val="DCDCDC"/>
              </a:gs>
              <a:gs pos="0">
                <a:srgbClr val="1B9DD8"/>
              </a:gs>
              <a:gs pos="37000">
                <a:srgbClr val="89D8FF"/>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userDrawn="1"/>
        </p:nvSpPr>
        <p:spPr>
          <a:xfrm>
            <a:off x="13544" y="0"/>
            <a:ext cx="6840760" cy="6840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36" y="296652"/>
            <a:ext cx="6303620" cy="6308469"/>
          </a:xfrm>
          <a:prstGeom prst="rect">
            <a:avLst/>
          </a:prstGeom>
        </p:spPr>
      </p:pic>
      <p:sp>
        <p:nvSpPr>
          <p:cNvPr id="17" name="Title 1"/>
          <p:cNvSpPr>
            <a:spLocks noGrp="1"/>
          </p:cNvSpPr>
          <p:nvPr>
            <p:ph type="ctrTitle"/>
          </p:nvPr>
        </p:nvSpPr>
        <p:spPr>
          <a:xfrm>
            <a:off x="7016576" y="2096852"/>
            <a:ext cx="4876068" cy="2387600"/>
          </a:xfrm>
        </p:spPr>
        <p:txBody>
          <a:bodyPr anchor="ctr">
            <a:normAutofit/>
          </a:bodyPr>
          <a:lstStyle>
            <a:lvl1pPr algn="l">
              <a:defRPr lang="en-US" sz="4400" b="0" kern="1200" dirty="0" smtClean="0">
                <a:solidFill>
                  <a:srgbClr val="0B3697"/>
                </a:solidFill>
                <a:effectLst/>
                <a:latin typeface="Century Gothic" panose="020B0502020202020204" pitchFamily="34" charset="0"/>
                <a:ea typeface="+mj-ea"/>
                <a:cs typeface="+mj-cs"/>
              </a:defRPr>
            </a:lvl1pPr>
          </a:lstStyle>
          <a:p>
            <a:r>
              <a:rPr lang="en-US" dirty="0"/>
              <a:t>Click to edit Master title style</a:t>
            </a:r>
            <a:endParaRPr lang="en-AU" dirty="0"/>
          </a:p>
        </p:txBody>
      </p:sp>
    </p:spTree>
    <p:extLst>
      <p:ext uri="{BB962C8B-B14F-4D97-AF65-F5344CB8AC3E}">
        <p14:creationId xmlns:p14="http://schemas.microsoft.com/office/powerpoint/2010/main" val="18157519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1"/>
            <a:ext cx="73152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9"/>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r>
              <a:rPr lang="en-US" smtClean="0">
                <a:solidFill>
                  <a:prstClr val="white">
                    <a:lumMod val="75000"/>
                  </a:prstClr>
                </a:solidFill>
              </a:rPr>
              <a:t>© IDC   Visit us at IDC.com and follow us on Twitter: @IDC</a:t>
            </a:r>
            <a:endParaRPr lang="en-US" dirty="0">
              <a:solidFill>
                <a:prstClr val="white">
                  <a:lumMod val="75000"/>
                </a:prstClr>
              </a:solidFill>
            </a:endParaRPr>
          </a:p>
        </p:txBody>
      </p:sp>
      <p:sp>
        <p:nvSpPr>
          <p:cNvPr id="7" name="Slide Number Placeholder 6"/>
          <p:cNvSpPr>
            <a:spLocks noGrp="1"/>
          </p:cNvSpPr>
          <p:nvPr>
            <p:ph type="sldNum" sz="quarter" idx="12"/>
          </p:nvPr>
        </p:nvSpPr>
        <p:spPr/>
        <p:txBody>
          <a:bodyPr/>
          <a:lstStyle/>
          <a:p>
            <a:fld id="{30879362-658A-E344-B7E9-F19991414F7F}" type="slidenum">
              <a:rPr lang="en-US" smtClean="0"/>
              <a:pPr/>
              <a:t>‹#›</a:t>
            </a:fld>
            <a:endParaRPr lang="en-US"/>
          </a:p>
        </p:txBody>
      </p:sp>
    </p:spTree>
    <p:extLst>
      <p:ext uri="{BB962C8B-B14F-4D97-AF65-F5344CB8AC3E}">
        <p14:creationId xmlns:p14="http://schemas.microsoft.com/office/powerpoint/2010/main" val="32222310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r>
              <a:rPr lang="en-US" smtClean="0">
                <a:solidFill>
                  <a:prstClr val="white">
                    <a:lumMod val="75000"/>
                  </a:prstClr>
                </a:solidFill>
              </a:rPr>
              <a:t>© IDC   Visit us at IDC.com and follow us on Twitter: @IDC</a:t>
            </a:r>
            <a:endParaRPr lang="en-US"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30879362-658A-E344-B7E9-F19991414F7F}" type="slidenum">
              <a:rPr lang="en-US" smtClean="0"/>
              <a:pPr/>
              <a:t>‹#›</a:t>
            </a:fld>
            <a:endParaRPr lang="en-US"/>
          </a:p>
        </p:txBody>
      </p:sp>
    </p:spTree>
    <p:extLst>
      <p:ext uri="{BB962C8B-B14F-4D97-AF65-F5344CB8AC3E}">
        <p14:creationId xmlns:p14="http://schemas.microsoft.com/office/powerpoint/2010/main" val="31243649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4" name="Group 11"/>
          <p:cNvGrpSpPr/>
          <p:nvPr/>
        </p:nvGrpSpPr>
        <p:grpSpPr>
          <a:xfrm rot="5400000">
            <a:off x="-91497" y="6247325"/>
            <a:ext cx="879095" cy="342260"/>
            <a:chOff x="3260468" y="5276893"/>
            <a:chExt cx="879094" cy="256695"/>
          </a:xfrm>
        </p:grpSpPr>
        <p:sp>
          <p:nvSpPr>
            <p:cNvPr id="8" name="Rectangle 7"/>
            <p:cNvSpPr/>
            <p:nvPr userDrawn="1"/>
          </p:nvSpPr>
          <p:spPr>
            <a:xfrm>
              <a:off x="3260468" y="5276893"/>
              <a:ext cx="879094" cy="256695"/>
            </a:xfrm>
            <a:prstGeom prst="rect">
              <a:avLst/>
            </a:prstGeom>
            <a:solidFill>
              <a:srgbClr val="004B8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 name="Rectangle 8"/>
            <p:cNvSpPr/>
            <p:nvPr userDrawn="1"/>
          </p:nvSpPr>
          <p:spPr>
            <a:xfrm>
              <a:off x="4009238" y="5276893"/>
              <a:ext cx="130324" cy="256695"/>
            </a:xfrm>
            <a:prstGeom prst="rect">
              <a:avLst/>
            </a:prstGeom>
            <a:solidFill>
              <a:srgbClr val="6CAED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0" name="Rectangle 9"/>
            <p:cNvSpPr/>
            <p:nvPr userDrawn="1"/>
          </p:nvSpPr>
          <p:spPr>
            <a:xfrm>
              <a:off x="3260468" y="5276893"/>
              <a:ext cx="879094" cy="256695"/>
            </a:xfrm>
            <a:prstGeom prst="rect">
              <a:avLst/>
            </a:prstGeom>
            <a:solidFill>
              <a:srgbClr val="004B8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1" name="Rectangle 10"/>
            <p:cNvSpPr/>
            <p:nvPr userDrawn="1"/>
          </p:nvSpPr>
          <p:spPr>
            <a:xfrm>
              <a:off x="4009238" y="5276893"/>
              <a:ext cx="130324" cy="256695"/>
            </a:xfrm>
            <a:prstGeom prst="rect">
              <a:avLst/>
            </a:prstGeom>
            <a:solidFill>
              <a:srgbClr val="6CAED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grpSp>
      <p:sp>
        <p:nvSpPr>
          <p:cNvPr id="2" name="Vertical Title 1"/>
          <p:cNvSpPr>
            <a:spLocks noGrp="1"/>
          </p:cNvSpPr>
          <p:nvPr>
            <p:ph type="title" orient="vert"/>
          </p:nvPr>
        </p:nvSpPr>
        <p:spPr>
          <a:xfrm>
            <a:off x="8839200" y="274640"/>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rot="5400000">
            <a:off x="-1352463" y="3335311"/>
            <a:ext cx="3419227" cy="486833"/>
          </a:xfrm>
        </p:spPr>
        <p:txBody>
          <a:bodyPr/>
          <a:lstStyle/>
          <a:p>
            <a:r>
              <a:rPr lang="en-US" smtClean="0">
                <a:solidFill>
                  <a:prstClr val="white">
                    <a:lumMod val="75000"/>
                  </a:prstClr>
                </a:solidFill>
              </a:rPr>
              <a:t>© IDC   Visit us at IDC.com and follow us on Twitter: @IDC</a:t>
            </a:r>
            <a:endParaRPr lang="en-US" dirty="0">
              <a:solidFill>
                <a:prstClr val="white">
                  <a:lumMod val="75000"/>
                </a:prstClr>
              </a:solidFill>
            </a:endParaRPr>
          </a:p>
        </p:txBody>
      </p:sp>
      <p:sp>
        <p:nvSpPr>
          <p:cNvPr id="6" name="Slide Number Placeholder 5"/>
          <p:cNvSpPr>
            <a:spLocks noGrp="1"/>
          </p:cNvSpPr>
          <p:nvPr>
            <p:ph type="sldNum" sz="quarter" idx="12"/>
          </p:nvPr>
        </p:nvSpPr>
        <p:spPr>
          <a:xfrm rot="5400000">
            <a:off x="-216455" y="5627563"/>
            <a:ext cx="1165276" cy="486833"/>
          </a:xfrm>
        </p:spPr>
        <p:txBody>
          <a:bodyPr/>
          <a:lstStyle/>
          <a:p>
            <a:fld id="{30879362-658A-E344-B7E9-F19991414F7F}" type="slidenum">
              <a:rPr lang="en-US" smtClean="0"/>
              <a:pPr/>
              <a:t>‹#›</a:t>
            </a:fld>
            <a:endParaRPr lang="en-US" dirty="0"/>
          </a:p>
        </p:txBody>
      </p:sp>
      <p:pic>
        <p:nvPicPr>
          <p:cNvPr id="7" name="Picture 6" descr="idc_logo_small.png"/>
          <p:cNvPicPr>
            <a:picLocks noChangeAspect="1"/>
          </p:cNvPicPr>
          <p:nvPr/>
        </p:nvPicPr>
        <p:blipFill>
          <a:blip r:embed="rId2"/>
          <a:stretch>
            <a:fillRect/>
          </a:stretch>
        </p:blipFill>
        <p:spPr>
          <a:xfrm rot="5400000">
            <a:off x="-175248" y="571819"/>
            <a:ext cx="1069848" cy="475488"/>
          </a:xfrm>
          <a:prstGeom prst="rect">
            <a:avLst/>
          </a:prstGeom>
        </p:spPr>
      </p:pic>
    </p:spTree>
    <p:extLst>
      <p:ext uri="{BB962C8B-B14F-4D97-AF65-F5344CB8AC3E}">
        <p14:creationId xmlns:p14="http://schemas.microsoft.com/office/powerpoint/2010/main" val="4456918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609600" y="2149418"/>
            <a:ext cx="109728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2"/>
                </a:solidFill>
              </a:defRPr>
            </a:lvl1pPr>
          </a:lstStyle>
          <a:p>
            <a:pPr lvl="0"/>
            <a:r>
              <a:rPr lang="en-US"/>
              <a:t>Click to edit Master text styles</a:t>
            </a:r>
          </a:p>
        </p:txBody>
      </p:sp>
      <p:sp>
        <p:nvSpPr>
          <p:cNvPr id="37"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accent2"/>
                </a:solidFill>
                <a:effectLst>
                  <a:outerShdw dist="38100" dir="2700000" algn="ctr" rotWithShape="0">
                    <a:srgbClr val="000000">
                      <a:alpha val="15000"/>
                    </a:srgbClr>
                  </a:outerShdw>
                </a:effectLst>
              </a:defRPr>
            </a:lvl1pPr>
          </a:lstStyle>
          <a:p>
            <a:r>
              <a:rPr lang="en-US" dirty="0"/>
              <a:t>CLICK TO EDIT MASTER TITLE</a:t>
            </a:r>
          </a:p>
        </p:txBody>
      </p:sp>
      <p:sp>
        <p:nvSpPr>
          <p:cNvPr id="3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a:t>click to edit master text styles</a:t>
            </a:r>
          </a:p>
        </p:txBody>
      </p:sp>
    </p:spTree>
    <p:extLst>
      <p:ext uri="{BB962C8B-B14F-4D97-AF65-F5344CB8AC3E}">
        <p14:creationId xmlns:p14="http://schemas.microsoft.com/office/powerpoint/2010/main" val="24963469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xEl>
                                              <p:pRg st="0" end="0"/>
                                            </p:txEl>
                                          </p:spTgt>
                                        </p:tgtEl>
                                        <p:attrNameLst>
                                          <p:attrName>style.visibility</p:attrName>
                                        </p:attrNameLst>
                                      </p:cBhvr>
                                      <p:to>
                                        <p:strVal val="visible"/>
                                      </p:to>
                                    </p:set>
                                    <p:animEffect transition="in" filter="fade">
                                      <p:cBhvr>
                                        <p:cTn id="1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Title Slide">
    <p:bg>
      <p:bgPr>
        <a:gradFill flip="none" rotWithShape="1">
          <a:gsLst>
            <a:gs pos="20000">
              <a:srgbClr val="DCDCDC"/>
            </a:gs>
            <a:gs pos="0">
              <a:srgbClr val="89D8FF"/>
            </a:gs>
            <a:gs pos="100000">
              <a:schemeClr val="bg1"/>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9816" y="2235200"/>
            <a:ext cx="6084168" cy="2387600"/>
          </a:xfrm>
        </p:spPr>
        <p:txBody>
          <a:bodyPr anchor="b">
            <a:normAutofit/>
          </a:bodyPr>
          <a:lstStyle>
            <a:lvl1pPr algn="l">
              <a:defRPr lang="en-US" sz="4800" b="1" kern="1200" dirty="0" smtClean="0">
                <a:solidFill>
                  <a:srgbClr val="0B3697"/>
                </a:solidFill>
                <a:effectLst/>
                <a:latin typeface="Century Gothic" panose="020B0502020202020204" pitchFamily="34" charset="0"/>
                <a:ea typeface="+mj-ea"/>
                <a:cs typeface="+mj-cs"/>
              </a:defRPr>
            </a:lvl1pPr>
          </a:lstStyle>
          <a:p>
            <a:r>
              <a:rPr lang="en-US" dirty="0"/>
              <a:t>Click to edit Master title style</a:t>
            </a:r>
            <a:endParaRPr lang="en-AU" dirty="0"/>
          </a:p>
        </p:txBody>
      </p:sp>
      <p:sp>
        <p:nvSpPr>
          <p:cNvPr id="10" name="Subtitle 2"/>
          <p:cNvSpPr txBox="1">
            <a:spLocks/>
          </p:cNvSpPr>
          <p:nvPr userDrawn="1"/>
        </p:nvSpPr>
        <p:spPr>
          <a:xfrm>
            <a:off x="1524000" y="6267265"/>
            <a:ext cx="9144000" cy="42703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baseline="0">
                <a:solidFill>
                  <a:srgbClr val="0B3697"/>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400"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348" y="241300"/>
            <a:ext cx="3616483" cy="6375400"/>
          </a:xfrm>
          <a:prstGeom prst="rect">
            <a:avLst/>
          </a:prstGeom>
        </p:spPr>
      </p:pic>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90270" y="5710518"/>
            <a:ext cx="1522354" cy="770008"/>
          </a:xfrm>
          <a:prstGeom prst="rect">
            <a:avLst/>
          </a:prstGeom>
        </p:spPr>
      </p:pic>
    </p:spTree>
    <p:extLst>
      <p:ext uri="{BB962C8B-B14F-4D97-AF65-F5344CB8AC3E}">
        <p14:creationId xmlns:p14="http://schemas.microsoft.com/office/powerpoint/2010/main" val="598317075"/>
      </p:ext>
    </p:extLst>
  </p:cSld>
  <p:clrMapOvr>
    <a:overrideClrMapping bg1="lt1" tx1="dk1" bg2="lt2" tx2="dk2" accent1="accent1" accent2="accent2" accent3="accent3" accent4="accent4" accent5="accent5" accent6="accent6" hlink="hlink" folHlink="folHlink"/>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Divider slide 1">
    <p:spTree>
      <p:nvGrpSpPr>
        <p:cNvPr id="1" name=""/>
        <p:cNvGrpSpPr/>
        <p:nvPr/>
      </p:nvGrpSpPr>
      <p:grpSpPr>
        <a:xfrm>
          <a:off x="0" y="0"/>
          <a:ext cx="0" cy="0"/>
          <a:chOff x="0" y="0"/>
          <a:chExt cx="0" cy="0"/>
        </a:xfrm>
      </p:grpSpPr>
      <p:sp>
        <p:nvSpPr>
          <p:cNvPr id="15" name="Rectangle 14"/>
          <p:cNvSpPr/>
          <p:nvPr userDrawn="1"/>
        </p:nvSpPr>
        <p:spPr>
          <a:xfrm>
            <a:off x="3323692" y="0"/>
            <a:ext cx="8868308" cy="6858000"/>
          </a:xfrm>
          <a:prstGeom prst="rect">
            <a:avLst/>
          </a:prstGeom>
          <a:gradFill>
            <a:gsLst>
              <a:gs pos="85850">
                <a:srgbClr val="DCDCDC"/>
              </a:gs>
              <a:gs pos="0">
                <a:srgbClr val="1B9DD8"/>
              </a:gs>
              <a:gs pos="37000">
                <a:srgbClr val="89D8FF"/>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userDrawn="1"/>
        </p:nvSpPr>
        <p:spPr>
          <a:xfrm>
            <a:off x="13544" y="8620"/>
            <a:ext cx="6840760" cy="68493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36" y="296652"/>
            <a:ext cx="6303620" cy="6308469"/>
          </a:xfrm>
          <a:prstGeom prst="rect">
            <a:avLst/>
          </a:prstGeom>
        </p:spPr>
      </p:pic>
      <p:sp>
        <p:nvSpPr>
          <p:cNvPr id="17" name="Title 1"/>
          <p:cNvSpPr>
            <a:spLocks noGrp="1"/>
          </p:cNvSpPr>
          <p:nvPr>
            <p:ph type="ctrTitle"/>
          </p:nvPr>
        </p:nvSpPr>
        <p:spPr>
          <a:xfrm>
            <a:off x="7016576" y="2240868"/>
            <a:ext cx="4876068" cy="2387600"/>
          </a:xfrm>
        </p:spPr>
        <p:txBody>
          <a:bodyPr anchor="ctr">
            <a:normAutofit/>
          </a:bodyPr>
          <a:lstStyle>
            <a:lvl1pPr algn="l">
              <a:defRPr lang="en-US" sz="4400" b="0" kern="1200" dirty="0" smtClean="0">
                <a:solidFill>
                  <a:srgbClr val="0B3697"/>
                </a:solidFill>
                <a:effectLst/>
                <a:latin typeface="Century Gothic" panose="020B0502020202020204" pitchFamily="34" charset="0"/>
                <a:ea typeface="+mj-ea"/>
                <a:cs typeface="+mj-cs"/>
              </a:defRPr>
            </a:lvl1pPr>
          </a:lstStyle>
          <a:p>
            <a:r>
              <a:rPr lang="en-US" dirty="0"/>
              <a:t>Click to edit Master title style</a:t>
            </a:r>
            <a:endParaRPr lang="en-AU" dirty="0"/>
          </a:p>
        </p:txBody>
      </p:sp>
    </p:spTree>
    <p:extLst>
      <p:ext uri="{BB962C8B-B14F-4D97-AF65-F5344CB8AC3E}">
        <p14:creationId xmlns:p14="http://schemas.microsoft.com/office/powerpoint/2010/main" val="2997709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5" name="TextBox 4"/>
          <p:cNvSpPr txBox="1"/>
          <p:nvPr userDrawn="1"/>
        </p:nvSpPr>
        <p:spPr>
          <a:xfrm>
            <a:off x="-1" y="0"/>
            <a:ext cx="12192001" cy="1088740"/>
          </a:xfrm>
          <a:prstGeom prst="rect">
            <a:avLst/>
          </a:prstGeom>
          <a:solidFill>
            <a:schemeClr val="bg1">
              <a:lumMod val="85000"/>
            </a:schemeClr>
          </a:solidFill>
          <a:ln w="15875">
            <a:noFill/>
          </a:ln>
        </p:spPr>
        <p:txBody>
          <a:bodyPr vert="vert270" wrap="square" rtlCol="0" anchor="ctr" anchorCtr="1">
            <a:noAutofit/>
          </a:bodyPr>
          <a:lstStyle/>
          <a:p>
            <a:pPr algn="ctr"/>
            <a:endParaRPr lang="en-AU" b="1" dirty="0">
              <a:solidFill>
                <a:prstClr val="black"/>
              </a:solidFill>
              <a:latin typeface="Century Gothic" panose="020B0502020202020204" pitchFamily="34" charset="0"/>
            </a:endParaRPr>
          </a:p>
        </p:txBody>
      </p:sp>
      <p:sp>
        <p:nvSpPr>
          <p:cNvPr id="2" name="Title 1"/>
          <p:cNvSpPr>
            <a:spLocks noGrp="1"/>
          </p:cNvSpPr>
          <p:nvPr>
            <p:ph type="title"/>
          </p:nvPr>
        </p:nvSpPr>
        <p:spPr>
          <a:xfrm>
            <a:off x="836984" y="-99392"/>
            <a:ext cx="10515600" cy="1325563"/>
          </a:xfrm>
        </p:spPr>
        <p:txBody>
          <a:bodyPr>
            <a:normAutofit/>
          </a:bodyPr>
          <a:lstStyle>
            <a:lvl1pPr>
              <a:defRPr sz="3600">
                <a:solidFill>
                  <a:srgbClr val="0B3697"/>
                </a:solidFill>
                <a:latin typeface="Century Gothic" panose="020B0502020202020204" pitchFamily="34" charset="0"/>
              </a:defRPr>
            </a:lvl1pPr>
          </a:lstStyle>
          <a:p>
            <a:r>
              <a:rPr lang="en-US" dirty="0"/>
              <a:t>Click to edit Master title style</a:t>
            </a:r>
            <a:endParaRPr lang="en-AU"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TextBox 8"/>
          <p:cNvSpPr txBox="1"/>
          <p:nvPr userDrawn="1"/>
        </p:nvSpPr>
        <p:spPr>
          <a:xfrm>
            <a:off x="11676620" y="6531151"/>
            <a:ext cx="457200" cy="246221"/>
          </a:xfrm>
          <a:prstGeom prst="rect">
            <a:avLst/>
          </a:prstGeom>
          <a:noFill/>
        </p:spPr>
        <p:txBody>
          <a:bodyPr wrap="square" rtlCol="0">
            <a:spAutoFit/>
          </a:bodyPr>
          <a:lstStyle/>
          <a:p>
            <a:fld id="{18C8153D-A3B6-48D4-999C-CEF3AC099D82}" type="slidenum">
              <a:rPr lang="en-AU" sz="1000" smtClean="0">
                <a:solidFill>
                  <a:srgbClr val="0B3697"/>
                </a:solidFill>
                <a:latin typeface="Century Gothic" panose="020B0502020202020204" pitchFamily="34" charset="0"/>
              </a:rPr>
              <a:pPr/>
              <a:t>‹#›</a:t>
            </a:fld>
            <a:endParaRPr lang="en-AU" sz="1000" dirty="0">
              <a:solidFill>
                <a:srgbClr val="0B3697"/>
              </a:solidFill>
              <a:latin typeface="Century Gothic" panose="020B0502020202020204" pitchFamily="34" charset="0"/>
            </a:endParaRPr>
          </a:p>
        </p:txBody>
      </p:sp>
      <p:cxnSp>
        <p:nvCxnSpPr>
          <p:cNvPr id="11" name="Straight Connector 10"/>
          <p:cNvCxnSpPr/>
          <p:nvPr userDrawn="1"/>
        </p:nvCxnSpPr>
        <p:spPr>
          <a:xfrm>
            <a:off x="-9525" y="1124744"/>
            <a:ext cx="12201525" cy="0"/>
          </a:xfrm>
          <a:prstGeom prst="line">
            <a:avLst/>
          </a:prstGeom>
          <a:ln w="47625" cmpd="thickThin">
            <a:solidFill>
              <a:srgbClr val="0B3697"/>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549" y="225253"/>
            <a:ext cx="675755" cy="676274"/>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14541" y="358270"/>
            <a:ext cx="803546" cy="406434"/>
          </a:xfrm>
          <a:prstGeom prst="rect">
            <a:avLst/>
          </a:prstGeom>
        </p:spPr>
      </p:pic>
    </p:spTree>
    <p:extLst>
      <p:ext uri="{BB962C8B-B14F-4D97-AF65-F5344CB8AC3E}">
        <p14:creationId xmlns:p14="http://schemas.microsoft.com/office/powerpoint/2010/main" val="240728427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p:cNvSpPr txBox="1"/>
          <p:nvPr userDrawn="1"/>
        </p:nvSpPr>
        <p:spPr>
          <a:xfrm>
            <a:off x="-1" y="4919"/>
            <a:ext cx="12192001" cy="2024844"/>
          </a:xfrm>
          <a:prstGeom prst="rect">
            <a:avLst/>
          </a:prstGeom>
          <a:solidFill>
            <a:schemeClr val="bg1">
              <a:lumMod val="85000"/>
            </a:schemeClr>
          </a:solidFill>
          <a:ln w="15875">
            <a:noFill/>
          </a:ln>
        </p:spPr>
        <p:txBody>
          <a:bodyPr vert="vert270" wrap="square" rtlCol="0" anchor="ctr" anchorCtr="1">
            <a:noAutofit/>
          </a:bodyPr>
          <a:lstStyle/>
          <a:p>
            <a:pPr algn="ctr"/>
            <a:endParaRPr lang="en-AU" b="1" dirty="0">
              <a:solidFill>
                <a:prstClr val="black"/>
              </a:solidFill>
              <a:latin typeface="Century Gothic" panose="020B0502020202020204" pitchFamily="34" charset="0"/>
            </a:endParaRPr>
          </a:p>
        </p:txBody>
      </p:sp>
      <p:sp>
        <p:nvSpPr>
          <p:cNvPr id="2" name="Title 1"/>
          <p:cNvSpPr>
            <a:spLocks noGrp="1"/>
          </p:cNvSpPr>
          <p:nvPr>
            <p:ph type="title" hasCustomPrompt="1"/>
          </p:nvPr>
        </p:nvSpPr>
        <p:spPr>
          <a:xfrm>
            <a:off x="4367808" y="332656"/>
            <a:ext cx="3492388" cy="1325563"/>
          </a:xfrm>
        </p:spPr>
        <p:txBody>
          <a:bodyPr>
            <a:normAutofit/>
          </a:bodyPr>
          <a:lstStyle>
            <a:lvl1pPr>
              <a:defRPr sz="3600" b="1">
                <a:solidFill>
                  <a:srgbClr val="0B3697"/>
                </a:solidFill>
                <a:latin typeface="Century Gothic" panose="020B0502020202020204" pitchFamily="34" charset="0"/>
              </a:defRPr>
            </a:lvl1pPr>
          </a:lstStyle>
          <a:p>
            <a:r>
              <a:rPr lang="en-US" dirty="0"/>
              <a:t>THANK YOU</a:t>
            </a:r>
            <a:endParaRPr lang="en-AU" dirty="0"/>
          </a:p>
        </p:txBody>
      </p:sp>
      <p:sp>
        <p:nvSpPr>
          <p:cNvPr id="9" name="TextBox 8"/>
          <p:cNvSpPr txBox="1"/>
          <p:nvPr userDrawn="1"/>
        </p:nvSpPr>
        <p:spPr>
          <a:xfrm>
            <a:off x="11687472" y="6531151"/>
            <a:ext cx="457200" cy="246221"/>
          </a:xfrm>
          <a:prstGeom prst="rect">
            <a:avLst/>
          </a:prstGeom>
          <a:noFill/>
        </p:spPr>
        <p:txBody>
          <a:bodyPr wrap="square" rtlCol="0">
            <a:spAutoFit/>
          </a:bodyPr>
          <a:lstStyle/>
          <a:p>
            <a:fld id="{18C8153D-A3B6-48D4-999C-CEF3AC099D82}" type="slidenum">
              <a:rPr lang="en-AU" sz="1000" smtClean="0">
                <a:solidFill>
                  <a:srgbClr val="0B3697"/>
                </a:solidFill>
                <a:latin typeface="Century Gothic" panose="020B0502020202020204" pitchFamily="34" charset="0"/>
              </a:rPr>
              <a:pPr/>
              <a:t>‹#›</a:t>
            </a:fld>
            <a:endParaRPr lang="en-AU" sz="1000" dirty="0">
              <a:solidFill>
                <a:srgbClr val="0B3697"/>
              </a:solidFill>
              <a:latin typeface="Century Gothic" panose="020B0502020202020204"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336" y="224644"/>
            <a:ext cx="1584176" cy="1585395"/>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14474" y="826322"/>
            <a:ext cx="803546" cy="406434"/>
          </a:xfrm>
          <a:prstGeom prst="rect">
            <a:avLst/>
          </a:prstGeom>
        </p:spPr>
      </p:pic>
      <p:cxnSp>
        <p:nvCxnSpPr>
          <p:cNvPr id="10" name="Straight Connector 9"/>
          <p:cNvCxnSpPr/>
          <p:nvPr userDrawn="1"/>
        </p:nvCxnSpPr>
        <p:spPr>
          <a:xfrm>
            <a:off x="-9525" y="2060848"/>
            <a:ext cx="12201525" cy="0"/>
          </a:xfrm>
          <a:prstGeom prst="line">
            <a:avLst/>
          </a:prstGeom>
          <a:ln w="47625" cmpd="thickThin">
            <a:solidFill>
              <a:srgbClr val="0B369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3742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6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Divider slide 1">
    <p:spTree>
      <p:nvGrpSpPr>
        <p:cNvPr id="1" name=""/>
        <p:cNvGrpSpPr/>
        <p:nvPr/>
      </p:nvGrpSpPr>
      <p:grpSpPr>
        <a:xfrm>
          <a:off x="0" y="0"/>
          <a:ext cx="0" cy="0"/>
          <a:chOff x="0" y="0"/>
          <a:chExt cx="0" cy="0"/>
        </a:xfrm>
      </p:grpSpPr>
      <p:sp>
        <p:nvSpPr>
          <p:cNvPr id="15" name="Rectangle 14"/>
          <p:cNvSpPr/>
          <p:nvPr userDrawn="1"/>
        </p:nvSpPr>
        <p:spPr>
          <a:xfrm>
            <a:off x="1775520" y="0"/>
            <a:ext cx="10416480" cy="6858000"/>
          </a:xfrm>
          <a:prstGeom prst="rect">
            <a:avLst/>
          </a:prstGeom>
          <a:solidFill>
            <a:srgbClr val="A7E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itle 1"/>
          <p:cNvSpPr>
            <a:spLocks noGrp="1"/>
          </p:cNvSpPr>
          <p:nvPr>
            <p:ph type="ctrTitle"/>
          </p:nvPr>
        </p:nvSpPr>
        <p:spPr>
          <a:xfrm>
            <a:off x="2999656" y="2096852"/>
            <a:ext cx="8280920" cy="2387600"/>
          </a:xfrm>
        </p:spPr>
        <p:txBody>
          <a:bodyPr anchor="ctr">
            <a:normAutofit/>
          </a:bodyPr>
          <a:lstStyle>
            <a:lvl1pPr algn="l">
              <a:defRPr lang="en-US" sz="4400" b="0" kern="1200" dirty="0" smtClean="0">
                <a:solidFill>
                  <a:srgbClr val="0B3697"/>
                </a:solidFill>
                <a:effectLst/>
                <a:latin typeface="Century Gothic" panose="020B0502020202020204" pitchFamily="34" charset="0"/>
                <a:ea typeface="+mj-ea"/>
                <a:cs typeface="+mj-cs"/>
              </a:defRPr>
            </a:lvl1pPr>
          </a:lstStyle>
          <a:p>
            <a:r>
              <a:rPr lang="en-US" dirty="0"/>
              <a:t>Click to edit Master title style</a:t>
            </a:r>
            <a:endParaRPr lang="en-AU"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805" y="403188"/>
            <a:ext cx="818667" cy="6051624"/>
          </a:xfrm>
          <a:prstGeom prst="rect">
            <a:avLst/>
          </a:prstGeom>
        </p:spPr>
      </p:pic>
    </p:spTree>
    <p:extLst>
      <p:ext uri="{BB962C8B-B14F-4D97-AF65-F5344CB8AC3E}">
        <p14:creationId xmlns:p14="http://schemas.microsoft.com/office/powerpoint/2010/main" val="35882665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Divider slide 1">
    <p:spTree>
      <p:nvGrpSpPr>
        <p:cNvPr id="1" name=""/>
        <p:cNvGrpSpPr/>
        <p:nvPr/>
      </p:nvGrpSpPr>
      <p:grpSpPr>
        <a:xfrm>
          <a:off x="0" y="0"/>
          <a:ext cx="0" cy="0"/>
          <a:chOff x="0" y="0"/>
          <a:chExt cx="0" cy="0"/>
        </a:xfrm>
      </p:grpSpPr>
      <p:sp>
        <p:nvSpPr>
          <p:cNvPr id="15" name="Rectangle 14"/>
          <p:cNvSpPr/>
          <p:nvPr userDrawn="1"/>
        </p:nvSpPr>
        <p:spPr>
          <a:xfrm>
            <a:off x="3323692" y="0"/>
            <a:ext cx="8868308" cy="6858000"/>
          </a:xfrm>
          <a:prstGeom prst="rect">
            <a:avLst/>
          </a:prstGeom>
          <a:gradFill>
            <a:gsLst>
              <a:gs pos="85850">
                <a:srgbClr val="DCDCDC"/>
              </a:gs>
              <a:gs pos="0">
                <a:srgbClr val="1B9DD8"/>
              </a:gs>
              <a:gs pos="37000">
                <a:srgbClr val="89D8FF"/>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userDrawn="1"/>
        </p:nvSpPr>
        <p:spPr>
          <a:xfrm>
            <a:off x="13544" y="-1"/>
            <a:ext cx="6840760" cy="685800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36" y="296652"/>
            <a:ext cx="6303620" cy="6308469"/>
          </a:xfrm>
          <a:prstGeom prst="rect">
            <a:avLst/>
          </a:prstGeom>
        </p:spPr>
      </p:pic>
      <p:sp>
        <p:nvSpPr>
          <p:cNvPr id="17" name="Title 1"/>
          <p:cNvSpPr>
            <a:spLocks noGrp="1"/>
          </p:cNvSpPr>
          <p:nvPr>
            <p:ph type="ctrTitle"/>
          </p:nvPr>
        </p:nvSpPr>
        <p:spPr>
          <a:xfrm>
            <a:off x="7016576" y="2096852"/>
            <a:ext cx="4876068" cy="2387600"/>
          </a:xfrm>
        </p:spPr>
        <p:txBody>
          <a:bodyPr anchor="ctr">
            <a:normAutofit/>
          </a:bodyPr>
          <a:lstStyle>
            <a:lvl1pPr algn="l">
              <a:defRPr lang="en-US" sz="4400" b="0" kern="1200" dirty="0" smtClean="0">
                <a:solidFill>
                  <a:srgbClr val="0B3697"/>
                </a:solidFill>
                <a:effectLst/>
                <a:latin typeface="Century Gothic" panose="020B0502020202020204" pitchFamily="34" charset="0"/>
                <a:ea typeface="+mj-ea"/>
                <a:cs typeface="+mj-cs"/>
              </a:defRPr>
            </a:lvl1pPr>
          </a:lstStyle>
          <a:p>
            <a:r>
              <a:rPr lang="en-US" dirty="0"/>
              <a:t>Click to edit Master title style</a:t>
            </a:r>
            <a:endParaRPr lang="en-AU" dirty="0"/>
          </a:p>
        </p:txBody>
      </p:sp>
    </p:spTree>
    <p:extLst>
      <p:ext uri="{BB962C8B-B14F-4D97-AF65-F5344CB8AC3E}">
        <p14:creationId xmlns:p14="http://schemas.microsoft.com/office/powerpoint/2010/main" val="4227682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p:cNvSpPr txBox="1"/>
          <p:nvPr userDrawn="1"/>
        </p:nvSpPr>
        <p:spPr>
          <a:xfrm>
            <a:off x="-1" y="0"/>
            <a:ext cx="12192001" cy="2024844"/>
          </a:xfrm>
          <a:prstGeom prst="rect">
            <a:avLst/>
          </a:prstGeom>
          <a:solidFill>
            <a:schemeClr val="bg1">
              <a:lumMod val="85000"/>
            </a:schemeClr>
          </a:solidFill>
          <a:ln w="15875">
            <a:noFill/>
          </a:ln>
        </p:spPr>
        <p:txBody>
          <a:bodyPr vert="vert270" wrap="square" rtlCol="0" anchor="ctr" anchorCtr="1">
            <a:noAutofit/>
          </a:bodyPr>
          <a:lstStyle/>
          <a:p>
            <a:pPr algn="ctr"/>
            <a:endParaRPr lang="en-AU" b="1" dirty="0">
              <a:latin typeface="Century Gothic" panose="020B0502020202020204" pitchFamily="34" charset="0"/>
            </a:endParaRPr>
          </a:p>
        </p:txBody>
      </p:sp>
      <p:sp>
        <p:nvSpPr>
          <p:cNvPr id="2" name="Title 1"/>
          <p:cNvSpPr>
            <a:spLocks noGrp="1"/>
          </p:cNvSpPr>
          <p:nvPr>
            <p:ph type="title" hasCustomPrompt="1"/>
          </p:nvPr>
        </p:nvSpPr>
        <p:spPr>
          <a:xfrm>
            <a:off x="1991544" y="426568"/>
            <a:ext cx="9361040" cy="1325563"/>
          </a:xfrm>
        </p:spPr>
        <p:txBody>
          <a:bodyPr>
            <a:normAutofit/>
          </a:bodyPr>
          <a:lstStyle>
            <a:lvl1pPr>
              <a:defRPr sz="3600">
                <a:solidFill>
                  <a:srgbClr val="0B3697"/>
                </a:solidFill>
                <a:latin typeface="Century Gothic" panose="020B0502020202020204" pitchFamily="34" charset="0"/>
              </a:defRPr>
            </a:lvl1pPr>
          </a:lstStyle>
          <a:p>
            <a:r>
              <a:rPr lang="en-US" dirty="0"/>
              <a:t>Thank you!</a:t>
            </a:r>
            <a:endParaRPr lang="en-AU" dirty="0"/>
          </a:p>
        </p:txBody>
      </p:sp>
      <p:sp>
        <p:nvSpPr>
          <p:cNvPr id="9" name="TextBox 8"/>
          <p:cNvSpPr txBox="1"/>
          <p:nvPr userDrawn="1"/>
        </p:nvSpPr>
        <p:spPr>
          <a:xfrm>
            <a:off x="11516247" y="6490447"/>
            <a:ext cx="457200" cy="246221"/>
          </a:xfrm>
          <a:prstGeom prst="rect">
            <a:avLst/>
          </a:prstGeom>
          <a:noFill/>
        </p:spPr>
        <p:txBody>
          <a:bodyPr wrap="square" rtlCol="0">
            <a:spAutoFit/>
          </a:bodyPr>
          <a:lstStyle/>
          <a:p>
            <a:fld id="{18C8153D-A3B6-48D4-999C-CEF3AC099D82}" type="slidenum">
              <a:rPr lang="en-AU" sz="1000" smtClean="0">
                <a:latin typeface="Century Gothic" panose="020B0502020202020204" pitchFamily="34" charset="0"/>
              </a:rPr>
              <a:t>‹#›</a:t>
            </a:fld>
            <a:endParaRPr lang="en-AU" sz="1000" dirty="0">
              <a:latin typeface="Century Gothic" panose="020B0502020202020204" pitchFamily="34" charset="0"/>
            </a:endParaRPr>
          </a:p>
        </p:txBody>
      </p:sp>
      <p:cxnSp>
        <p:nvCxnSpPr>
          <p:cNvPr id="11" name="Straight Connector 10"/>
          <p:cNvCxnSpPr/>
          <p:nvPr userDrawn="1"/>
        </p:nvCxnSpPr>
        <p:spPr>
          <a:xfrm>
            <a:off x="-9525" y="6309320"/>
            <a:ext cx="12201525" cy="0"/>
          </a:xfrm>
          <a:prstGeom prst="line">
            <a:avLst/>
          </a:prstGeom>
          <a:ln w="47625" cmpd="thickThin">
            <a:solidFill>
              <a:srgbClr val="0B3697"/>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336" y="296652"/>
            <a:ext cx="1584176" cy="1585395"/>
          </a:xfrm>
          <a:prstGeom prst="rect">
            <a:avLst/>
          </a:prstGeom>
        </p:spPr>
      </p:pic>
    </p:spTree>
    <p:extLst>
      <p:ext uri="{BB962C8B-B14F-4D97-AF65-F5344CB8AC3E}">
        <p14:creationId xmlns:p14="http://schemas.microsoft.com/office/powerpoint/2010/main" val="30371149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Slide">
    <p:bg>
      <p:bgPr>
        <a:gradFill flip="none" rotWithShape="1">
          <a:gsLst>
            <a:gs pos="20000">
              <a:srgbClr val="DCDCDC"/>
            </a:gs>
            <a:gs pos="0">
              <a:srgbClr val="89D8FF"/>
            </a:gs>
            <a:gs pos="100000">
              <a:schemeClr val="bg1"/>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9816" y="2235200"/>
            <a:ext cx="6084168" cy="2387600"/>
          </a:xfrm>
        </p:spPr>
        <p:txBody>
          <a:bodyPr anchor="b">
            <a:normAutofit/>
          </a:bodyPr>
          <a:lstStyle>
            <a:lvl1pPr algn="l">
              <a:defRPr lang="en-US" sz="4800" b="1" kern="1200" dirty="0" smtClean="0">
                <a:solidFill>
                  <a:srgbClr val="0B3697"/>
                </a:solidFill>
                <a:effectLst/>
                <a:latin typeface="Century Gothic" panose="020B0502020202020204" pitchFamily="34" charset="0"/>
                <a:ea typeface="+mj-ea"/>
                <a:cs typeface="+mj-cs"/>
              </a:defRPr>
            </a:lvl1pPr>
          </a:lstStyle>
          <a:p>
            <a:r>
              <a:rPr lang="en-US" dirty="0"/>
              <a:t>Click to edit Master title style</a:t>
            </a:r>
            <a:endParaRPr lang="en-AU" dirty="0"/>
          </a:p>
        </p:txBody>
      </p:sp>
      <p:sp>
        <p:nvSpPr>
          <p:cNvPr id="10" name="Subtitle 2"/>
          <p:cNvSpPr txBox="1">
            <a:spLocks/>
          </p:cNvSpPr>
          <p:nvPr userDrawn="1"/>
        </p:nvSpPr>
        <p:spPr>
          <a:xfrm>
            <a:off x="1524000" y="6267265"/>
            <a:ext cx="9144000" cy="42703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baseline="0">
                <a:solidFill>
                  <a:srgbClr val="0B3697"/>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400"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348" y="241300"/>
            <a:ext cx="3616483" cy="637540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68000" y="5976302"/>
            <a:ext cx="1008620" cy="510161"/>
          </a:xfrm>
          <a:prstGeom prst="rect">
            <a:avLst/>
          </a:prstGeom>
        </p:spPr>
      </p:pic>
    </p:spTree>
    <p:extLst>
      <p:ext uri="{BB962C8B-B14F-4D97-AF65-F5344CB8AC3E}">
        <p14:creationId xmlns:p14="http://schemas.microsoft.com/office/powerpoint/2010/main" val="2913194945"/>
      </p:ext>
    </p:extLst>
  </p:cSld>
  <p:clrMapOvr>
    <a:overrideClrMapping bg1="lt1" tx1="dk1" bg2="lt2" tx2="dk2" accent1="accent1" accent2="accent2" accent3="accent3" accent4="accent4" accent5="accent5" accent6="accent6" hlink="hlink" folHlink="folHlink"/>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5" name="TextBox 4"/>
          <p:cNvSpPr txBox="1"/>
          <p:nvPr userDrawn="1"/>
        </p:nvSpPr>
        <p:spPr>
          <a:xfrm>
            <a:off x="-1" y="0"/>
            <a:ext cx="12192001" cy="1088740"/>
          </a:xfrm>
          <a:prstGeom prst="rect">
            <a:avLst/>
          </a:prstGeom>
          <a:solidFill>
            <a:schemeClr val="bg1">
              <a:lumMod val="85000"/>
            </a:schemeClr>
          </a:solidFill>
          <a:ln w="15875">
            <a:noFill/>
          </a:ln>
        </p:spPr>
        <p:txBody>
          <a:bodyPr vert="vert270" wrap="square" rtlCol="0" anchor="ctr" anchorCtr="1">
            <a:noAutofit/>
          </a:bodyPr>
          <a:lstStyle/>
          <a:p>
            <a:pPr algn="ctr"/>
            <a:endParaRPr lang="en-AU" b="1" dirty="0">
              <a:solidFill>
                <a:prstClr val="black"/>
              </a:solidFill>
              <a:latin typeface="Century Gothic" panose="020B0502020202020204" pitchFamily="34" charset="0"/>
            </a:endParaRPr>
          </a:p>
        </p:txBody>
      </p:sp>
      <p:sp>
        <p:nvSpPr>
          <p:cNvPr id="2" name="Title 1"/>
          <p:cNvSpPr>
            <a:spLocks noGrp="1"/>
          </p:cNvSpPr>
          <p:nvPr>
            <p:ph type="title"/>
          </p:nvPr>
        </p:nvSpPr>
        <p:spPr>
          <a:xfrm>
            <a:off x="836984" y="-99392"/>
            <a:ext cx="10515600" cy="1325563"/>
          </a:xfrm>
        </p:spPr>
        <p:txBody>
          <a:bodyPr>
            <a:normAutofit/>
          </a:bodyPr>
          <a:lstStyle>
            <a:lvl1pPr>
              <a:defRPr sz="3600">
                <a:solidFill>
                  <a:srgbClr val="0B3697"/>
                </a:solidFill>
                <a:latin typeface="Century Gothic" panose="020B0502020202020204" pitchFamily="34" charset="0"/>
              </a:defRPr>
            </a:lvl1pPr>
          </a:lstStyle>
          <a:p>
            <a:r>
              <a:rPr lang="en-US" dirty="0"/>
              <a:t>Click to edit Master title style</a:t>
            </a:r>
            <a:endParaRPr lang="en-AU"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TextBox 8"/>
          <p:cNvSpPr txBox="1"/>
          <p:nvPr userDrawn="1"/>
        </p:nvSpPr>
        <p:spPr>
          <a:xfrm>
            <a:off x="11516247" y="6490447"/>
            <a:ext cx="457200" cy="246221"/>
          </a:xfrm>
          <a:prstGeom prst="rect">
            <a:avLst/>
          </a:prstGeom>
          <a:noFill/>
        </p:spPr>
        <p:txBody>
          <a:bodyPr wrap="square" rtlCol="0">
            <a:spAutoFit/>
          </a:bodyPr>
          <a:lstStyle/>
          <a:p>
            <a:fld id="{18C8153D-A3B6-48D4-999C-CEF3AC099D82}" type="slidenum">
              <a:rPr lang="en-AU" sz="1000" smtClean="0">
                <a:solidFill>
                  <a:prstClr val="black"/>
                </a:solidFill>
                <a:latin typeface="Century Gothic" panose="020B0502020202020204" pitchFamily="34" charset="0"/>
              </a:rPr>
              <a:pPr/>
              <a:t>‹#›</a:t>
            </a:fld>
            <a:endParaRPr lang="en-AU" sz="1000" dirty="0">
              <a:solidFill>
                <a:prstClr val="black"/>
              </a:solidFill>
              <a:latin typeface="Century Gothic" panose="020B0502020202020204" pitchFamily="34" charset="0"/>
            </a:endParaRPr>
          </a:p>
        </p:txBody>
      </p:sp>
      <p:cxnSp>
        <p:nvCxnSpPr>
          <p:cNvPr id="11" name="Straight Connector 10"/>
          <p:cNvCxnSpPr/>
          <p:nvPr userDrawn="1"/>
        </p:nvCxnSpPr>
        <p:spPr>
          <a:xfrm>
            <a:off x="-9525" y="1124744"/>
            <a:ext cx="12201525" cy="0"/>
          </a:xfrm>
          <a:prstGeom prst="line">
            <a:avLst/>
          </a:prstGeom>
          <a:ln w="47625" cmpd="thickThin">
            <a:solidFill>
              <a:srgbClr val="0B3697"/>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549" y="225253"/>
            <a:ext cx="675755" cy="676274"/>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14541" y="360206"/>
            <a:ext cx="803412" cy="406367"/>
          </a:xfrm>
          <a:prstGeom prst="rect">
            <a:avLst/>
          </a:prstGeom>
        </p:spPr>
      </p:pic>
      <p:cxnSp>
        <p:nvCxnSpPr>
          <p:cNvPr id="13" name="Straight Connector 12"/>
          <p:cNvCxnSpPr/>
          <p:nvPr userDrawn="1"/>
        </p:nvCxnSpPr>
        <p:spPr>
          <a:xfrm>
            <a:off x="746759" y="6296620"/>
            <a:ext cx="10698480" cy="0"/>
          </a:xfrm>
          <a:prstGeom prst="line">
            <a:avLst/>
          </a:prstGeom>
          <a:ln>
            <a:solidFill>
              <a:srgbClr val="89D8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851022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Divider slide 1">
    <p:spTree>
      <p:nvGrpSpPr>
        <p:cNvPr id="1" name=""/>
        <p:cNvGrpSpPr/>
        <p:nvPr/>
      </p:nvGrpSpPr>
      <p:grpSpPr>
        <a:xfrm>
          <a:off x="0" y="0"/>
          <a:ext cx="0" cy="0"/>
          <a:chOff x="0" y="0"/>
          <a:chExt cx="0" cy="0"/>
        </a:xfrm>
      </p:grpSpPr>
      <p:sp>
        <p:nvSpPr>
          <p:cNvPr id="15" name="Rectangle 14"/>
          <p:cNvSpPr/>
          <p:nvPr userDrawn="1"/>
        </p:nvSpPr>
        <p:spPr>
          <a:xfrm>
            <a:off x="3323692" y="0"/>
            <a:ext cx="8868308" cy="6858000"/>
          </a:xfrm>
          <a:prstGeom prst="rect">
            <a:avLst/>
          </a:prstGeom>
          <a:gradFill>
            <a:gsLst>
              <a:gs pos="85850">
                <a:srgbClr val="DCDCDC"/>
              </a:gs>
              <a:gs pos="0">
                <a:srgbClr val="1B9DD8"/>
              </a:gs>
              <a:gs pos="37000">
                <a:srgbClr val="89D8FF"/>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userDrawn="1"/>
        </p:nvSpPr>
        <p:spPr>
          <a:xfrm>
            <a:off x="13544" y="0"/>
            <a:ext cx="6840760" cy="6840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36" y="296652"/>
            <a:ext cx="6303620" cy="6308469"/>
          </a:xfrm>
          <a:prstGeom prst="rect">
            <a:avLst/>
          </a:prstGeom>
        </p:spPr>
      </p:pic>
      <p:sp>
        <p:nvSpPr>
          <p:cNvPr id="17" name="Title 1"/>
          <p:cNvSpPr>
            <a:spLocks noGrp="1"/>
          </p:cNvSpPr>
          <p:nvPr>
            <p:ph type="ctrTitle"/>
          </p:nvPr>
        </p:nvSpPr>
        <p:spPr>
          <a:xfrm>
            <a:off x="7016576" y="2096852"/>
            <a:ext cx="4876068" cy="2387600"/>
          </a:xfrm>
        </p:spPr>
        <p:txBody>
          <a:bodyPr anchor="ctr">
            <a:normAutofit/>
          </a:bodyPr>
          <a:lstStyle>
            <a:lvl1pPr algn="l">
              <a:defRPr lang="en-US" sz="4400" b="0" kern="1200" dirty="0" smtClean="0">
                <a:solidFill>
                  <a:srgbClr val="0B3697"/>
                </a:solidFill>
                <a:effectLst/>
                <a:latin typeface="Century Gothic" panose="020B0502020202020204" pitchFamily="34" charset="0"/>
                <a:ea typeface="+mj-ea"/>
                <a:cs typeface="+mj-cs"/>
              </a:defRPr>
            </a:lvl1pPr>
          </a:lstStyle>
          <a:p>
            <a:r>
              <a:rPr lang="en-US" dirty="0"/>
              <a:t>Click to edit Master title style</a:t>
            </a:r>
            <a:endParaRPr lang="en-AU" dirty="0"/>
          </a:p>
        </p:txBody>
      </p:sp>
    </p:spTree>
    <p:extLst>
      <p:ext uri="{BB962C8B-B14F-4D97-AF65-F5344CB8AC3E}">
        <p14:creationId xmlns:p14="http://schemas.microsoft.com/office/powerpoint/2010/main" val="39111080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Divider slide 1">
    <p:spTree>
      <p:nvGrpSpPr>
        <p:cNvPr id="1" name=""/>
        <p:cNvGrpSpPr/>
        <p:nvPr/>
      </p:nvGrpSpPr>
      <p:grpSpPr>
        <a:xfrm>
          <a:off x="0" y="0"/>
          <a:ext cx="0" cy="0"/>
          <a:chOff x="0" y="0"/>
          <a:chExt cx="0" cy="0"/>
        </a:xfrm>
      </p:grpSpPr>
      <p:sp>
        <p:nvSpPr>
          <p:cNvPr id="15" name="Rectangle 14"/>
          <p:cNvSpPr/>
          <p:nvPr userDrawn="1"/>
        </p:nvSpPr>
        <p:spPr>
          <a:xfrm>
            <a:off x="3323692" y="0"/>
            <a:ext cx="8868308" cy="6858000"/>
          </a:xfrm>
          <a:prstGeom prst="rect">
            <a:avLst/>
          </a:prstGeom>
          <a:gradFill>
            <a:gsLst>
              <a:gs pos="85850">
                <a:srgbClr val="DCDCDC"/>
              </a:gs>
              <a:gs pos="0">
                <a:srgbClr val="1B9DD8"/>
              </a:gs>
              <a:gs pos="37000">
                <a:srgbClr val="89D8FF"/>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userDrawn="1"/>
        </p:nvSpPr>
        <p:spPr>
          <a:xfrm>
            <a:off x="13544" y="0"/>
            <a:ext cx="6840760" cy="6840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36" y="296652"/>
            <a:ext cx="6303620" cy="6308469"/>
          </a:xfrm>
          <a:prstGeom prst="rect">
            <a:avLst/>
          </a:prstGeom>
        </p:spPr>
      </p:pic>
      <p:sp>
        <p:nvSpPr>
          <p:cNvPr id="17" name="Title 1"/>
          <p:cNvSpPr>
            <a:spLocks noGrp="1"/>
          </p:cNvSpPr>
          <p:nvPr>
            <p:ph type="ctrTitle"/>
          </p:nvPr>
        </p:nvSpPr>
        <p:spPr>
          <a:xfrm>
            <a:off x="7016576" y="2096852"/>
            <a:ext cx="4876068" cy="2387600"/>
          </a:xfrm>
        </p:spPr>
        <p:txBody>
          <a:bodyPr anchor="ctr">
            <a:normAutofit/>
          </a:bodyPr>
          <a:lstStyle>
            <a:lvl1pPr algn="l">
              <a:defRPr lang="en-US" sz="4400" b="0" kern="1200" dirty="0" smtClean="0">
                <a:solidFill>
                  <a:srgbClr val="0B3697"/>
                </a:solidFill>
                <a:effectLst/>
                <a:latin typeface="Century Gothic" panose="020B0502020202020204" pitchFamily="34" charset="0"/>
                <a:ea typeface="+mj-ea"/>
                <a:cs typeface="+mj-cs"/>
              </a:defRPr>
            </a:lvl1pPr>
          </a:lstStyle>
          <a:p>
            <a:r>
              <a:rPr lang="en-US" dirty="0"/>
              <a:t>Click to edit Master title style</a:t>
            </a:r>
            <a:endParaRPr lang="en-AU" dirty="0"/>
          </a:p>
        </p:txBody>
      </p:sp>
    </p:spTree>
    <p:extLst>
      <p:ext uri="{BB962C8B-B14F-4D97-AF65-F5344CB8AC3E}">
        <p14:creationId xmlns:p14="http://schemas.microsoft.com/office/powerpoint/2010/main" val="26288684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p:cNvSpPr txBox="1"/>
          <p:nvPr userDrawn="1"/>
        </p:nvSpPr>
        <p:spPr>
          <a:xfrm>
            <a:off x="-1" y="0"/>
            <a:ext cx="12192001" cy="2024844"/>
          </a:xfrm>
          <a:prstGeom prst="rect">
            <a:avLst/>
          </a:prstGeom>
          <a:solidFill>
            <a:schemeClr val="bg1">
              <a:lumMod val="85000"/>
            </a:schemeClr>
          </a:solidFill>
          <a:ln w="15875">
            <a:noFill/>
          </a:ln>
        </p:spPr>
        <p:txBody>
          <a:bodyPr vert="vert270" wrap="square" rtlCol="0" anchor="ctr" anchorCtr="1">
            <a:noAutofit/>
          </a:bodyPr>
          <a:lstStyle/>
          <a:p>
            <a:pPr algn="ctr"/>
            <a:endParaRPr lang="en-AU" b="1" dirty="0">
              <a:solidFill>
                <a:prstClr val="black"/>
              </a:solidFill>
              <a:latin typeface="Century Gothic" panose="020B0502020202020204" pitchFamily="34" charset="0"/>
            </a:endParaRPr>
          </a:p>
        </p:txBody>
      </p:sp>
      <p:sp>
        <p:nvSpPr>
          <p:cNvPr id="2" name="Title 1"/>
          <p:cNvSpPr>
            <a:spLocks noGrp="1"/>
          </p:cNvSpPr>
          <p:nvPr>
            <p:ph type="title" hasCustomPrompt="1"/>
          </p:nvPr>
        </p:nvSpPr>
        <p:spPr>
          <a:xfrm>
            <a:off x="1991544" y="426568"/>
            <a:ext cx="9361040" cy="1325563"/>
          </a:xfrm>
        </p:spPr>
        <p:txBody>
          <a:bodyPr>
            <a:normAutofit/>
          </a:bodyPr>
          <a:lstStyle>
            <a:lvl1pPr>
              <a:defRPr sz="3600">
                <a:solidFill>
                  <a:srgbClr val="0B3697"/>
                </a:solidFill>
                <a:latin typeface="Century Gothic" panose="020B0502020202020204" pitchFamily="34" charset="0"/>
              </a:defRPr>
            </a:lvl1pPr>
          </a:lstStyle>
          <a:p>
            <a:r>
              <a:rPr lang="en-US" dirty="0"/>
              <a:t>Thank you!</a:t>
            </a:r>
            <a:endParaRPr lang="en-AU" dirty="0"/>
          </a:p>
        </p:txBody>
      </p:sp>
      <p:sp>
        <p:nvSpPr>
          <p:cNvPr id="9" name="TextBox 8"/>
          <p:cNvSpPr txBox="1"/>
          <p:nvPr userDrawn="1"/>
        </p:nvSpPr>
        <p:spPr>
          <a:xfrm>
            <a:off x="11516247" y="6490447"/>
            <a:ext cx="457200" cy="246221"/>
          </a:xfrm>
          <a:prstGeom prst="rect">
            <a:avLst/>
          </a:prstGeom>
          <a:noFill/>
        </p:spPr>
        <p:txBody>
          <a:bodyPr wrap="square" rtlCol="0">
            <a:spAutoFit/>
          </a:bodyPr>
          <a:lstStyle/>
          <a:p>
            <a:fld id="{18C8153D-A3B6-48D4-999C-CEF3AC099D82}" type="slidenum">
              <a:rPr lang="en-AU" sz="1000" smtClean="0">
                <a:solidFill>
                  <a:prstClr val="black"/>
                </a:solidFill>
                <a:latin typeface="Century Gothic" panose="020B0502020202020204" pitchFamily="34" charset="0"/>
              </a:rPr>
              <a:pPr/>
              <a:t>‹#›</a:t>
            </a:fld>
            <a:endParaRPr lang="en-AU" sz="1000" dirty="0">
              <a:solidFill>
                <a:prstClr val="black"/>
              </a:solidFill>
              <a:latin typeface="Century Gothic" panose="020B0502020202020204" pitchFamily="34" charset="0"/>
            </a:endParaRPr>
          </a:p>
        </p:txBody>
      </p:sp>
      <p:cxnSp>
        <p:nvCxnSpPr>
          <p:cNvPr id="11" name="Straight Connector 10"/>
          <p:cNvCxnSpPr/>
          <p:nvPr userDrawn="1"/>
        </p:nvCxnSpPr>
        <p:spPr>
          <a:xfrm>
            <a:off x="-9525" y="6309320"/>
            <a:ext cx="12201525" cy="0"/>
          </a:xfrm>
          <a:prstGeom prst="line">
            <a:avLst/>
          </a:prstGeom>
          <a:ln w="47625" cmpd="thickThin">
            <a:solidFill>
              <a:srgbClr val="0B3697"/>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336" y="296652"/>
            <a:ext cx="1584176" cy="1585395"/>
          </a:xfrm>
          <a:prstGeom prst="rect">
            <a:avLst/>
          </a:prstGeom>
        </p:spPr>
      </p:pic>
    </p:spTree>
    <p:extLst>
      <p:ext uri="{BB962C8B-B14F-4D97-AF65-F5344CB8AC3E}">
        <p14:creationId xmlns:p14="http://schemas.microsoft.com/office/powerpoint/2010/main" val="1423432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Divider slide 1">
    <p:spTree>
      <p:nvGrpSpPr>
        <p:cNvPr id="1" name=""/>
        <p:cNvGrpSpPr/>
        <p:nvPr/>
      </p:nvGrpSpPr>
      <p:grpSpPr>
        <a:xfrm>
          <a:off x="0" y="0"/>
          <a:ext cx="0" cy="0"/>
          <a:chOff x="0" y="0"/>
          <a:chExt cx="0" cy="0"/>
        </a:xfrm>
      </p:grpSpPr>
      <p:sp>
        <p:nvSpPr>
          <p:cNvPr id="15" name="Rectangle 14"/>
          <p:cNvSpPr/>
          <p:nvPr userDrawn="1"/>
        </p:nvSpPr>
        <p:spPr>
          <a:xfrm>
            <a:off x="1775520" y="0"/>
            <a:ext cx="10416480" cy="6858000"/>
          </a:xfrm>
          <a:prstGeom prst="rect">
            <a:avLst/>
          </a:prstGeom>
          <a:solidFill>
            <a:srgbClr val="A7E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itle 1"/>
          <p:cNvSpPr>
            <a:spLocks noGrp="1"/>
          </p:cNvSpPr>
          <p:nvPr>
            <p:ph type="ctrTitle"/>
          </p:nvPr>
        </p:nvSpPr>
        <p:spPr>
          <a:xfrm>
            <a:off x="2999656" y="2096852"/>
            <a:ext cx="8280920" cy="2387600"/>
          </a:xfrm>
        </p:spPr>
        <p:txBody>
          <a:bodyPr anchor="ctr">
            <a:normAutofit/>
          </a:bodyPr>
          <a:lstStyle>
            <a:lvl1pPr algn="l">
              <a:defRPr lang="en-US" sz="4400" b="0" kern="1200" dirty="0" smtClean="0">
                <a:solidFill>
                  <a:srgbClr val="0B3697"/>
                </a:solidFill>
                <a:effectLst/>
                <a:latin typeface="Century Gothic" panose="020B0502020202020204" pitchFamily="34" charset="0"/>
                <a:ea typeface="+mj-ea"/>
                <a:cs typeface="+mj-cs"/>
              </a:defRPr>
            </a:lvl1pPr>
          </a:lstStyle>
          <a:p>
            <a:r>
              <a:rPr lang="en-US" dirty="0"/>
              <a:t>Click to edit Master title style</a:t>
            </a:r>
            <a:endParaRPr lang="en-AU"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805" y="403188"/>
            <a:ext cx="818667" cy="6051624"/>
          </a:xfrm>
          <a:prstGeom prst="rect">
            <a:avLst/>
          </a:prstGeom>
        </p:spPr>
      </p:pic>
    </p:spTree>
    <p:extLst>
      <p:ext uri="{BB962C8B-B14F-4D97-AF65-F5344CB8AC3E}">
        <p14:creationId xmlns:p14="http://schemas.microsoft.com/office/powerpoint/2010/main" val="8325036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1DCDEC8-A097-4D62-B80F-073150E8BD33}" type="datetime1">
              <a:rPr lang="en-AU" smtClean="0">
                <a:solidFill>
                  <a:prstClr val="black">
                    <a:tint val="75000"/>
                  </a:prstClr>
                </a:solidFill>
              </a:rPr>
              <a:pPr/>
              <a:t>12/09/2016</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9444066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D5B78A26-D58B-47A6-A4D6-10462A0012C2}" type="datetime1">
              <a:rPr lang="en-AU" smtClean="0">
                <a:solidFill>
                  <a:prstClr val="black">
                    <a:tint val="75000"/>
                  </a:prstClr>
                </a:solidFill>
              </a:rPr>
              <a:pPr/>
              <a:t>12/09/2016</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980570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BEB56318-0584-4ADB-A160-33E434AFD618}" type="datetime1">
              <a:rPr lang="en-AU" smtClean="0">
                <a:solidFill>
                  <a:prstClr val="black">
                    <a:tint val="75000"/>
                  </a:prstClr>
                </a:solidFill>
              </a:rPr>
              <a:pPr/>
              <a:t>12/09/2016</a:t>
            </a:fld>
            <a:endParaRPr lang="en-AU">
              <a:solidFill>
                <a:prstClr val="black">
                  <a:tint val="75000"/>
                </a:prstClr>
              </a:solidFill>
            </a:endParaRPr>
          </a:p>
        </p:txBody>
      </p:sp>
      <p:sp>
        <p:nvSpPr>
          <p:cNvPr id="8" name="Footer Placeholder 7"/>
          <p:cNvSpPr>
            <a:spLocks noGrp="1"/>
          </p:cNvSpPr>
          <p:nvPr>
            <p:ph type="ftr" sz="quarter" idx="11"/>
          </p:nvPr>
        </p:nvSpPr>
        <p:spPr/>
        <p:txBody>
          <a:bodyPr/>
          <a:lstStyle/>
          <a:p>
            <a:endParaRPr lang="en-AU">
              <a:solidFill>
                <a:prstClr val="black">
                  <a:tint val="75000"/>
                </a:prstClr>
              </a:solidFill>
            </a:endParaRPr>
          </a:p>
        </p:txBody>
      </p:sp>
      <p:sp>
        <p:nvSpPr>
          <p:cNvPr id="9" name="Slide Number Placeholder 8"/>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430386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950C0364-5E67-4F98-92DD-1E52C3341097}" type="datetime1">
              <a:rPr lang="en-AU" smtClean="0">
                <a:solidFill>
                  <a:prstClr val="black">
                    <a:tint val="75000"/>
                  </a:prstClr>
                </a:solidFill>
              </a:rPr>
              <a:pPr/>
              <a:t>12/09/2016</a:t>
            </a:fld>
            <a:endParaRPr lang="en-AU">
              <a:solidFill>
                <a:prstClr val="black">
                  <a:tint val="75000"/>
                </a:prstClr>
              </a:solidFill>
            </a:endParaRPr>
          </a:p>
        </p:txBody>
      </p:sp>
      <p:sp>
        <p:nvSpPr>
          <p:cNvPr id="4" name="Footer Placeholder 3"/>
          <p:cNvSpPr>
            <a:spLocks noGrp="1"/>
          </p:cNvSpPr>
          <p:nvPr>
            <p:ph type="ftr" sz="quarter" idx="11"/>
          </p:nvPr>
        </p:nvSpPr>
        <p:spPr/>
        <p:txBody>
          <a:bodyPr/>
          <a:lstStyle/>
          <a:p>
            <a:endParaRPr lang="en-AU">
              <a:solidFill>
                <a:prstClr val="black">
                  <a:tint val="75000"/>
                </a:prstClr>
              </a:solidFill>
            </a:endParaRPr>
          </a:p>
        </p:txBody>
      </p:sp>
      <p:sp>
        <p:nvSpPr>
          <p:cNvPr id="5" name="Slide Number Placeholder 4"/>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770828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ivider slide 1">
    <p:spTree>
      <p:nvGrpSpPr>
        <p:cNvPr id="1" name=""/>
        <p:cNvGrpSpPr/>
        <p:nvPr/>
      </p:nvGrpSpPr>
      <p:grpSpPr>
        <a:xfrm>
          <a:off x="0" y="0"/>
          <a:ext cx="0" cy="0"/>
          <a:chOff x="0" y="0"/>
          <a:chExt cx="0" cy="0"/>
        </a:xfrm>
      </p:grpSpPr>
      <p:sp>
        <p:nvSpPr>
          <p:cNvPr id="15" name="Rectangle 14"/>
          <p:cNvSpPr/>
          <p:nvPr userDrawn="1"/>
        </p:nvSpPr>
        <p:spPr>
          <a:xfrm>
            <a:off x="1775520" y="0"/>
            <a:ext cx="10416480" cy="6858000"/>
          </a:xfrm>
          <a:prstGeom prst="rect">
            <a:avLst/>
          </a:prstGeom>
          <a:solidFill>
            <a:srgbClr val="A7E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a:spLocks noGrp="1"/>
          </p:cNvSpPr>
          <p:nvPr>
            <p:ph type="ctrTitle"/>
          </p:nvPr>
        </p:nvSpPr>
        <p:spPr>
          <a:xfrm>
            <a:off x="2999656" y="2096852"/>
            <a:ext cx="8280920" cy="2387600"/>
          </a:xfrm>
        </p:spPr>
        <p:txBody>
          <a:bodyPr anchor="ctr">
            <a:normAutofit/>
          </a:bodyPr>
          <a:lstStyle>
            <a:lvl1pPr algn="l">
              <a:defRPr lang="en-US" sz="4400" b="0" kern="1200" dirty="0" smtClean="0">
                <a:solidFill>
                  <a:srgbClr val="0B3697"/>
                </a:solidFill>
                <a:effectLst/>
                <a:latin typeface="Century Gothic" panose="020B0502020202020204" pitchFamily="34" charset="0"/>
                <a:ea typeface="+mj-ea"/>
                <a:cs typeface="+mj-cs"/>
              </a:defRPr>
            </a:lvl1pPr>
          </a:lstStyle>
          <a:p>
            <a:r>
              <a:rPr lang="en-US" dirty="0"/>
              <a:t>Click to edit Master title style</a:t>
            </a:r>
            <a:endParaRPr lang="en-AU"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805" y="403188"/>
            <a:ext cx="818667" cy="6051624"/>
          </a:xfrm>
          <a:prstGeom prst="rect">
            <a:avLst/>
          </a:prstGeom>
        </p:spPr>
      </p:pic>
    </p:spTree>
    <p:extLst>
      <p:ext uri="{BB962C8B-B14F-4D97-AF65-F5344CB8AC3E}">
        <p14:creationId xmlns:p14="http://schemas.microsoft.com/office/powerpoint/2010/main" val="35718111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FFD28-6B5C-4122-83A6-751C9E82EB2C}" type="datetime1">
              <a:rPr lang="en-AU" smtClean="0">
                <a:solidFill>
                  <a:prstClr val="black">
                    <a:tint val="75000"/>
                  </a:prstClr>
                </a:solidFill>
              </a:rPr>
              <a:pPr/>
              <a:t>12/09/2016</a:t>
            </a:fld>
            <a:endParaRPr lang="en-AU">
              <a:solidFill>
                <a:prstClr val="black">
                  <a:tint val="75000"/>
                </a:prstClr>
              </a:solidFill>
            </a:endParaRPr>
          </a:p>
        </p:txBody>
      </p:sp>
      <p:sp>
        <p:nvSpPr>
          <p:cNvPr id="3" name="Footer Placeholder 2"/>
          <p:cNvSpPr>
            <a:spLocks noGrp="1"/>
          </p:cNvSpPr>
          <p:nvPr>
            <p:ph type="ftr" sz="quarter" idx="11"/>
          </p:nvPr>
        </p:nvSpPr>
        <p:spPr/>
        <p:txBody>
          <a:bodyPr/>
          <a:lstStyle/>
          <a:p>
            <a:endParaRPr lang="en-AU">
              <a:solidFill>
                <a:prstClr val="black">
                  <a:tint val="75000"/>
                </a:prstClr>
              </a:solidFill>
            </a:endParaRPr>
          </a:p>
        </p:txBody>
      </p:sp>
      <p:sp>
        <p:nvSpPr>
          <p:cNvPr id="4" name="Slide Number Placeholder 3"/>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8221645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7A5408-1E31-4480-B073-51FEF4936243}" type="datetime1">
              <a:rPr lang="en-AU" smtClean="0">
                <a:solidFill>
                  <a:prstClr val="black">
                    <a:tint val="75000"/>
                  </a:prstClr>
                </a:solidFill>
              </a:rPr>
              <a:pPr/>
              <a:t>12/09/2016</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5262938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4B17FC-5D53-4CDC-930E-74C69B8CEC4A}" type="datetime1">
              <a:rPr lang="en-AU" smtClean="0">
                <a:solidFill>
                  <a:prstClr val="black">
                    <a:tint val="75000"/>
                  </a:prstClr>
                </a:solidFill>
              </a:rPr>
              <a:pPr/>
              <a:t>12/09/2016</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8351825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3EA1DF3D-61CA-4F45-99A8-19B507687FC5}" type="datetime1">
              <a:rPr lang="en-AU" smtClean="0">
                <a:solidFill>
                  <a:prstClr val="black">
                    <a:tint val="75000"/>
                  </a:prstClr>
                </a:solidFill>
              </a:rPr>
              <a:pPr/>
              <a:t>12/09/2016</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8428424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436E338D-7B3F-4C92-8FBF-B1B45D6DC29C}" type="datetime1">
              <a:rPr lang="en-AU" smtClean="0">
                <a:solidFill>
                  <a:prstClr val="black">
                    <a:tint val="75000"/>
                  </a:prstClr>
                </a:solidFill>
              </a:rPr>
              <a:pPr/>
              <a:t>12/09/2016</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8462186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 Slide">
    <p:bg>
      <p:bgPr>
        <a:gradFill flip="none" rotWithShape="1">
          <a:gsLst>
            <a:gs pos="20000">
              <a:srgbClr val="DCDCDC"/>
            </a:gs>
            <a:gs pos="0">
              <a:srgbClr val="89D8FF"/>
            </a:gs>
            <a:gs pos="100000">
              <a:schemeClr val="bg1"/>
            </a:gs>
          </a:gsLst>
          <a:lin ang="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9816" y="2235200"/>
            <a:ext cx="6084168" cy="2387600"/>
          </a:xfrm>
        </p:spPr>
        <p:txBody>
          <a:bodyPr anchor="b">
            <a:normAutofit/>
          </a:bodyPr>
          <a:lstStyle>
            <a:lvl1pPr algn="l">
              <a:defRPr lang="en-US" sz="4800" b="1" kern="1200" dirty="0" smtClean="0">
                <a:solidFill>
                  <a:srgbClr val="0B3697"/>
                </a:solidFill>
                <a:effectLst/>
                <a:latin typeface="Century Gothic" panose="020B0502020202020204" pitchFamily="34" charset="0"/>
                <a:ea typeface="+mj-ea"/>
                <a:cs typeface="+mj-cs"/>
              </a:defRPr>
            </a:lvl1pPr>
          </a:lstStyle>
          <a:p>
            <a:r>
              <a:rPr lang="en-US" dirty="0"/>
              <a:t>Click to edit Master title style</a:t>
            </a:r>
            <a:endParaRPr lang="en-AU" dirty="0"/>
          </a:p>
        </p:txBody>
      </p:sp>
      <p:sp>
        <p:nvSpPr>
          <p:cNvPr id="10" name="Subtitle 2"/>
          <p:cNvSpPr txBox="1">
            <a:spLocks/>
          </p:cNvSpPr>
          <p:nvPr userDrawn="1"/>
        </p:nvSpPr>
        <p:spPr>
          <a:xfrm>
            <a:off x="1524000" y="6267265"/>
            <a:ext cx="9144000" cy="42703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baseline="0">
                <a:solidFill>
                  <a:srgbClr val="0B3697"/>
                </a:solidFill>
                <a:latin typeface="Century Gothic" panose="020B0502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400"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348" y="241300"/>
            <a:ext cx="3616483" cy="6375400"/>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68000" y="5976302"/>
            <a:ext cx="1008620" cy="510161"/>
          </a:xfrm>
          <a:prstGeom prst="rect">
            <a:avLst/>
          </a:prstGeom>
        </p:spPr>
      </p:pic>
    </p:spTree>
    <p:extLst>
      <p:ext uri="{BB962C8B-B14F-4D97-AF65-F5344CB8AC3E}">
        <p14:creationId xmlns:p14="http://schemas.microsoft.com/office/powerpoint/2010/main" val="25362910"/>
      </p:ext>
    </p:extLst>
  </p:cSld>
  <p:clrMapOvr>
    <a:overrideClrMapping bg1="lt1" tx1="dk1" bg2="lt2" tx2="dk2" accent1="accent1" accent2="accent2" accent3="accent3" accent4="accent4" accent5="accent5" accent6="accent6" hlink="hlink" folHlink="folHlink"/>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5" name="TextBox 4"/>
          <p:cNvSpPr txBox="1"/>
          <p:nvPr userDrawn="1"/>
        </p:nvSpPr>
        <p:spPr>
          <a:xfrm>
            <a:off x="-1" y="0"/>
            <a:ext cx="12192001" cy="1088740"/>
          </a:xfrm>
          <a:prstGeom prst="rect">
            <a:avLst/>
          </a:prstGeom>
          <a:solidFill>
            <a:schemeClr val="bg1">
              <a:lumMod val="85000"/>
            </a:schemeClr>
          </a:solidFill>
          <a:ln w="15875">
            <a:noFill/>
          </a:ln>
        </p:spPr>
        <p:txBody>
          <a:bodyPr vert="vert270" wrap="square" rtlCol="0" anchor="ctr" anchorCtr="1">
            <a:noAutofit/>
          </a:bodyPr>
          <a:lstStyle/>
          <a:p>
            <a:pPr algn="ctr"/>
            <a:endParaRPr lang="en-AU" b="1" dirty="0">
              <a:solidFill>
                <a:prstClr val="black"/>
              </a:solidFill>
              <a:latin typeface="Century Gothic" panose="020B0502020202020204" pitchFamily="34" charset="0"/>
            </a:endParaRPr>
          </a:p>
        </p:txBody>
      </p:sp>
      <p:sp>
        <p:nvSpPr>
          <p:cNvPr id="2" name="Title 1"/>
          <p:cNvSpPr>
            <a:spLocks noGrp="1"/>
          </p:cNvSpPr>
          <p:nvPr>
            <p:ph type="title"/>
          </p:nvPr>
        </p:nvSpPr>
        <p:spPr>
          <a:xfrm>
            <a:off x="836984" y="-99392"/>
            <a:ext cx="10515600" cy="1325563"/>
          </a:xfrm>
        </p:spPr>
        <p:txBody>
          <a:bodyPr>
            <a:normAutofit/>
          </a:bodyPr>
          <a:lstStyle>
            <a:lvl1pPr>
              <a:defRPr sz="3600">
                <a:solidFill>
                  <a:srgbClr val="0B3697"/>
                </a:solidFill>
                <a:latin typeface="Century Gothic" panose="020B0502020202020204" pitchFamily="34" charset="0"/>
              </a:defRPr>
            </a:lvl1pPr>
          </a:lstStyle>
          <a:p>
            <a:r>
              <a:rPr lang="en-US" dirty="0"/>
              <a:t>Click to edit Master title style</a:t>
            </a:r>
            <a:endParaRPr lang="en-AU" dirty="0"/>
          </a:p>
        </p:txBody>
      </p:sp>
      <p:sp>
        <p:nvSpPr>
          <p:cNvPr id="3" name="Content Placeholder 2"/>
          <p:cNvSpPr>
            <a:spLocks noGrp="1"/>
          </p:cNvSpPr>
          <p:nvPr>
            <p:ph idx="1"/>
          </p:nvPr>
        </p:nvSpPr>
        <p:spPr/>
        <p:txBody>
          <a:bodyPr/>
          <a:lstStyle>
            <a:lvl1pPr>
              <a:defRPr>
                <a:latin typeface="Century Gothic" panose="020B0502020202020204" pitchFamily="34" charset="0"/>
              </a:defRPr>
            </a:lvl1pPr>
            <a:lvl2pPr>
              <a:defRPr>
                <a:latin typeface="Century Gothic" panose="020B0502020202020204" pitchFamily="34" charset="0"/>
              </a:defRPr>
            </a:lvl2pPr>
            <a:lvl3pPr>
              <a:defRPr>
                <a:latin typeface="Century Gothic" panose="020B0502020202020204" pitchFamily="34" charset="0"/>
              </a:defRPr>
            </a:lvl3pPr>
            <a:lvl4pPr>
              <a:defRPr>
                <a:latin typeface="Century Gothic" panose="020B0502020202020204" pitchFamily="34" charset="0"/>
              </a:defRPr>
            </a:lvl4pPr>
            <a:lvl5pPr>
              <a:defRPr>
                <a:latin typeface="Century Gothic" panose="020B0502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9" name="TextBox 8"/>
          <p:cNvSpPr txBox="1"/>
          <p:nvPr userDrawn="1"/>
        </p:nvSpPr>
        <p:spPr>
          <a:xfrm>
            <a:off x="11516247" y="6490447"/>
            <a:ext cx="457200" cy="246221"/>
          </a:xfrm>
          <a:prstGeom prst="rect">
            <a:avLst/>
          </a:prstGeom>
          <a:noFill/>
        </p:spPr>
        <p:txBody>
          <a:bodyPr wrap="square" rtlCol="0">
            <a:spAutoFit/>
          </a:bodyPr>
          <a:lstStyle/>
          <a:p>
            <a:fld id="{18C8153D-A3B6-48D4-999C-CEF3AC099D82}" type="slidenum">
              <a:rPr lang="en-AU" sz="1000" smtClean="0">
                <a:solidFill>
                  <a:prstClr val="black"/>
                </a:solidFill>
                <a:latin typeface="Century Gothic" panose="020B0502020202020204" pitchFamily="34" charset="0"/>
              </a:rPr>
              <a:pPr/>
              <a:t>‹#›</a:t>
            </a:fld>
            <a:endParaRPr lang="en-AU" sz="1000" dirty="0">
              <a:solidFill>
                <a:prstClr val="black"/>
              </a:solidFill>
              <a:latin typeface="Century Gothic" panose="020B0502020202020204" pitchFamily="34" charset="0"/>
            </a:endParaRPr>
          </a:p>
        </p:txBody>
      </p:sp>
      <p:cxnSp>
        <p:nvCxnSpPr>
          <p:cNvPr id="11" name="Straight Connector 10"/>
          <p:cNvCxnSpPr/>
          <p:nvPr userDrawn="1"/>
        </p:nvCxnSpPr>
        <p:spPr>
          <a:xfrm>
            <a:off x="-9525" y="1124744"/>
            <a:ext cx="12201525" cy="0"/>
          </a:xfrm>
          <a:prstGeom prst="line">
            <a:avLst/>
          </a:prstGeom>
          <a:ln w="47625" cmpd="thickThin">
            <a:solidFill>
              <a:srgbClr val="0B3697"/>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4549" y="225253"/>
            <a:ext cx="675755" cy="676274"/>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14541" y="360206"/>
            <a:ext cx="803412" cy="406367"/>
          </a:xfrm>
          <a:prstGeom prst="rect">
            <a:avLst/>
          </a:prstGeom>
        </p:spPr>
      </p:pic>
    </p:spTree>
    <p:extLst>
      <p:ext uri="{BB962C8B-B14F-4D97-AF65-F5344CB8AC3E}">
        <p14:creationId xmlns:p14="http://schemas.microsoft.com/office/powerpoint/2010/main" val="3213132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Divider slide 1">
    <p:spTree>
      <p:nvGrpSpPr>
        <p:cNvPr id="1" name=""/>
        <p:cNvGrpSpPr/>
        <p:nvPr/>
      </p:nvGrpSpPr>
      <p:grpSpPr>
        <a:xfrm>
          <a:off x="0" y="0"/>
          <a:ext cx="0" cy="0"/>
          <a:chOff x="0" y="0"/>
          <a:chExt cx="0" cy="0"/>
        </a:xfrm>
      </p:grpSpPr>
      <p:sp>
        <p:nvSpPr>
          <p:cNvPr id="15" name="Rectangle 14"/>
          <p:cNvSpPr/>
          <p:nvPr userDrawn="1"/>
        </p:nvSpPr>
        <p:spPr>
          <a:xfrm>
            <a:off x="3323692" y="0"/>
            <a:ext cx="8868308" cy="6858000"/>
          </a:xfrm>
          <a:prstGeom prst="rect">
            <a:avLst/>
          </a:prstGeom>
          <a:gradFill>
            <a:gsLst>
              <a:gs pos="85850">
                <a:srgbClr val="DCDCDC"/>
              </a:gs>
              <a:gs pos="0">
                <a:srgbClr val="1B9DD8"/>
              </a:gs>
              <a:gs pos="37000">
                <a:srgbClr val="89D8FF"/>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userDrawn="1"/>
        </p:nvSpPr>
        <p:spPr>
          <a:xfrm>
            <a:off x="13544" y="0"/>
            <a:ext cx="6840760" cy="6840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36" y="296652"/>
            <a:ext cx="6303620" cy="6308469"/>
          </a:xfrm>
          <a:prstGeom prst="rect">
            <a:avLst/>
          </a:prstGeom>
        </p:spPr>
      </p:pic>
      <p:sp>
        <p:nvSpPr>
          <p:cNvPr id="17" name="Title 1"/>
          <p:cNvSpPr>
            <a:spLocks noGrp="1"/>
          </p:cNvSpPr>
          <p:nvPr>
            <p:ph type="ctrTitle"/>
          </p:nvPr>
        </p:nvSpPr>
        <p:spPr>
          <a:xfrm>
            <a:off x="7016576" y="2096852"/>
            <a:ext cx="4876068" cy="2387600"/>
          </a:xfrm>
        </p:spPr>
        <p:txBody>
          <a:bodyPr anchor="ctr">
            <a:normAutofit/>
          </a:bodyPr>
          <a:lstStyle>
            <a:lvl1pPr algn="l">
              <a:defRPr lang="en-US" sz="4400" b="0" kern="1200" dirty="0" smtClean="0">
                <a:solidFill>
                  <a:srgbClr val="0B3697"/>
                </a:solidFill>
                <a:effectLst/>
                <a:latin typeface="Century Gothic" panose="020B0502020202020204" pitchFamily="34" charset="0"/>
                <a:ea typeface="+mj-ea"/>
                <a:cs typeface="+mj-cs"/>
              </a:defRPr>
            </a:lvl1pPr>
          </a:lstStyle>
          <a:p>
            <a:r>
              <a:rPr lang="en-US" dirty="0"/>
              <a:t>Click to edit Master title style</a:t>
            </a:r>
            <a:endParaRPr lang="en-AU" dirty="0"/>
          </a:p>
        </p:txBody>
      </p:sp>
    </p:spTree>
    <p:extLst>
      <p:ext uri="{BB962C8B-B14F-4D97-AF65-F5344CB8AC3E}">
        <p14:creationId xmlns:p14="http://schemas.microsoft.com/office/powerpoint/2010/main" val="12721781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Divider slide 1">
    <p:spTree>
      <p:nvGrpSpPr>
        <p:cNvPr id="1" name=""/>
        <p:cNvGrpSpPr/>
        <p:nvPr/>
      </p:nvGrpSpPr>
      <p:grpSpPr>
        <a:xfrm>
          <a:off x="0" y="0"/>
          <a:ext cx="0" cy="0"/>
          <a:chOff x="0" y="0"/>
          <a:chExt cx="0" cy="0"/>
        </a:xfrm>
      </p:grpSpPr>
      <p:sp>
        <p:nvSpPr>
          <p:cNvPr id="15" name="Rectangle 14"/>
          <p:cNvSpPr/>
          <p:nvPr userDrawn="1"/>
        </p:nvSpPr>
        <p:spPr>
          <a:xfrm>
            <a:off x="3323692" y="0"/>
            <a:ext cx="8868308" cy="6858000"/>
          </a:xfrm>
          <a:prstGeom prst="rect">
            <a:avLst/>
          </a:prstGeom>
          <a:gradFill>
            <a:gsLst>
              <a:gs pos="85850">
                <a:srgbClr val="DCDCDC"/>
              </a:gs>
              <a:gs pos="0">
                <a:srgbClr val="1B9DD8"/>
              </a:gs>
              <a:gs pos="37000">
                <a:srgbClr val="89D8FF"/>
              </a:gs>
              <a:gs pos="100000">
                <a:schemeClr val="bg1"/>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userDrawn="1"/>
        </p:nvSpPr>
        <p:spPr>
          <a:xfrm>
            <a:off x="13544" y="0"/>
            <a:ext cx="6840760" cy="6840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36" y="296652"/>
            <a:ext cx="6303620" cy="6308469"/>
          </a:xfrm>
          <a:prstGeom prst="rect">
            <a:avLst/>
          </a:prstGeom>
        </p:spPr>
      </p:pic>
      <p:sp>
        <p:nvSpPr>
          <p:cNvPr id="17" name="Title 1"/>
          <p:cNvSpPr>
            <a:spLocks noGrp="1"/>
          </p:cNvSpPr>
          <p:nvPr>
            <p:ph type="ctrTitle"/>
          </p:nvPr>
        </p:nvSpPr>
        <p:spPr>
          <a:xfrm>
            <a:off x="7016576" y="2096852"/>
            <a:ext cx="4876068" cy="2387600"/>
          </a:xfrm>
        </p:spPr>
        <p:txBody>
          <a:bodyPr anchor="ctr">
            <a:normAutofit/>
          </a:bodyPr>
          <a:lstStyle>
            <a:lvl1pPr algn="l">
              <a:defRPr lang="en-US" sz="4400" b="0" kern="1200" dirty="0" smtClean="0">
                <a:solidFill>
                  <a:srgbClr val="0B3697"/>
                </a:solidFill>
                <a:effectLst/>
                <a:latin typeface="Century Gothic" panose="020B0502020202020204" pitchFamily="34" charset="0"/>
                <a:ea typeface="+mj-ea"/>
                <a:cs typeface="+mj-cs"/>
              </a:defRPr>
            </a:lvl1pPr>
          </a:lstStyle>
          <a:p>
            <a:r>
              <a:rPr lang="en-US" dirty="0"/>
              <a:t>Click to edit Master title style</a:t>
            </a:r>
            <a:endParaRPr lang="en-AU" dirty="0"/>
          </a:p>
        </p:txBody>
      </p:sp>
    </p:spTree>
    <p:extLst>
      <p:ext uri="{BB962C8B-B14F-4D97-AF65-F5344CB8AC3E}">
        <p14:creationId xmlns:p14="http://schemas.microsoft.com/office/powerpoint/2010/main" val="8673698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p:cNvSpPr txBox="1"/>
          <p:nvPr userDrawn="1"/>
        </p:nvSpPr>
        <p:spPr>
          <a:xfrm>
            <a:off x="-1" y="0"/>
            <a:ext cx="12192001" cy="2024844"/>
          </a:xfrm>
          <a:prstGeom prst="rect">
            <a:avLst/>
          </a:prstGeom>
          <a:solidFill>
            <a:schemeClr val="bg1">
              <a:lumMod val="85000"/>
            </a:schemeClr>
          </a:solidFill>
          <a:ln w="15875">
            <a:noFill/>
          </a:ln>
        </p:spPr>
        <p:txBody>
          <a:bodyPr vert="vert270" wrap="square" rtlCol="0" anchor="ctr" anchorCtr="1">
            <a:noAutofit/>
          </a:bodyPr>
          <a:lstStyle/>
          <a:p>
            <a:pPr algn="ctr"/>
            <a:endParaRPr lang="en-AU" b="1" dirty="0">
              <a:solidFill>
                <a:prstClr val="black"/>
              </a:solidFill>
              <a:latin typeface="Century Gothic" panose="020B0502020202020204" pitchFamily="34" charset="0"/>
            </a:endParaRPr>
          </a:p>
        </p:txBody>
      </p:sp>
      <p:sp>
        <p:nvSpPr>
          <p:cNvPr id="2" name="Title 1"/>
          <p:cNvSpPr>
            <a:spLocks noGrp="1"/>
          </p:cNvSpPr>
          <p:nvPr>
            <p:ph type="title" hasCustomPrompt="1"/>
          </p:nvPr>
        </p:nvSpPr>
        <p:spPr>
          <a:xfrm>
            <a:off x="1991544" y="426568"/>
            <a:ext cx="9361040" cy="1325563"/>
          </a:xfrm>
        </p:spPr>
        <p:txBody>
          <a:bodyPr>
            <a:normAutofit/>
          </a:bodyPr>
          <a:lstStyle>
            <a:lvl1pPr>
              <a:defRPr sz="3600">
                <a:solidFill>
                  <a:srgbClr val="0B3697"/>
                </a:solidFill>
                <a:latin typeface="Century Gothic" panose="020B0502020202020204" pitchFamily="34" charset="0"/>
              </a:defRPr>
            </a:lvl1pPr>
          </a:lstStyle>
          <a:p>
            <a:r>
              <a:rPr lang="en-US" dirty="0"/>
              <a:t>Thank you!</a:t>
            </a:r>
            <a:endParaRPr lang="en-AU" dirty="0"/>
          </a:p>
        </p:txBody>
      </p:sp>
      <p:sp>
        <p:nvSpPr>
          <p:cNvPr id="9" name="TextBox 8"/>
          <p:cNvSpPr txBox="1"/>
          <p:nvPr userDrawn="1"/>
        </p:nvSpPr>
        <p:spPr>
          <a:xfrm>
            <a:off x="11516247" y="6490447"/>
            <a:ext cx="457200" cy="246221"/>
          </a:xfrm>
          <a:prstGeom prst="rect">
            <a:avLst/>
          </a:prstGeom>
          <a:noFill/>
        </p:spPr>
        <p:txBody>
          <a:bodyPr wrap="square" rtlCol="0">
            <a:spAutoFit/>
          </a:bodyPr>
          <a:lstStyle/>
          <a:p>
            <a:fld id="{18C8153D-A3B6-48D4-999C-CEF3AC099D82}" type="slidenum">
              <a:rPr lang="en-AU" sz="1000" smtClean="0">
                <a:solidFill>
                  <a:prstClr val="black"/>
                </a:solidFill>
                <a:latin typeface="Century Gothic" panose="020B0502020202020204" pitchFamily="34" charset="0"/>
              </a:rPr>
              <a:pPr/>
              <a:t>‹#›</a:t>
            </a:fld>
            <a:endParaRPr lang="en-AU" sz="1000" dirty="0">
              <a:solidFill>
                <a:prstClr val="black"/>
              </a:solidFill>
              <a:latin typeface="Century Gothic" panose="020B0502020202020204" pitchFamily="34" charset="0"/>
            </a:endParaRPr>
          </a:p>
        </p:txBody>
      </p:sp>
      <p:cxnSp>
        <p:nvCxnSpPr>
          <p:cNvPr id="11" name="Straight Connector 10"/>
          <p:cNvCxnSpPr/>
          <p:nvPr userDrawn="1"/>
        </p:nvCxnSpPr>
        <p:spPr>
          <a:xfrm>
            <a:off x="-9525" y="6309320"/>
            <a:ext cx="12201525" cy="0"/>
          </a:xfrm>
          <a:prstGeom prst="line">
            <a:avLst/>
          </a:prstGeom>
          <a:ln w="47625" cmpd="thickThin">
            <a:solidFill>
              <a:srgbClr val="0B3697"/>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336" y="296652"/>
            <a:ext cx="1584176" cy="1585395"/>
          </a:xfrm>
          <a:prstGeom prst="rect">
            <a:avLst/>
          </a:prstGeom>
        </p:spPr>
      </p:pic>
    </p:spTree>
    <p:extLst>
      <p:ext uri="{BB962C8B-B14F-4D97-AF65-F5344CB8AC3E}">
        <p14:creationId xmlns:p14="http://schemas.microsoft.com/office/powerpoint/2010/main" val="3634792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1DCDEC8-A097-4D62-B80F-073150E8BD33}" type="datetime1">
              <a:rPr lang="en-AU" smtClean="0"/>
              <a:t>12/09/2016</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CABFECC0-93AD-42D6-AE44-1B0D795FCC3D}" type="slidenum">
              <a:rPr lang="en-AU" smtClean="0"/>
              <a:t>‹#›</a:t>
            </a:fld>
            <a:endParaRPr lang="en-AU"/>
          </a:p>
        </p:txBody>
      </p:sp>
    </p:spTree>
    <p:extLst>
      <p:ext uri="{BB962C8B-B14F-4D97-AF65-F5344CB8AC3E}">
        <p14:creationId xmlns:p14="http://schemas.microsoft.com/office/powerpoint/2010/main" val="1942621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Divider slide 1">
    <p:spTree>
      <p:nvGrpSpPr>
        <p:cNvPr id="1" name=""/>
        <p:cNvGrpSpPr/>
        <p:nvPr/>
      </p:nvGrpSpPr>
      <p:grpSpPr>
        <a:xfrm>
          <a:off x="0" y="0"/>
          <a:ext cx="0" cy="0"/>
          <a:chOff x="0" y="0"/>
          <a:chExt cx="0" cy="0"/>
        </a:xfrm>
      </p:grpSpPr>
      <p:sp>
        <p:nvSpPr>
          <p:cNvPr id="15" name="Rectangle 14"/>
          <p:cNvSpPr/>
          <p:nvPr userDrawn="1"/>
        </p:nvSpPr>
        <p:spPr>
          <a:xfrm>
            <a:off x="1775520" y="0"/>
            <a:ext cx="10416480" cy="6858000"/>
          </a:xfrm>
          <a:prstGeom prst="rect">
            <a:avLst/>
          </a:prstGeom>
          <a:solidFill>
            <a:srgbClr val="A7E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itle 1"/>
          <p:cNvSpPr>
            <a:spLocks noGrp="1"/>
          </p:cNvSpPr>
          <p:nvPr>
            <p:ph type="ctrTitle"/>
          </p:nvPr>
        </p:nvSpPr>
        <p:spPr>
          <a:xfrm>
            <a:off x="2999656" y="2096852"/>
            <a:ext cx="8280920" cy="2387600"/>
          </a:xfrm>
        </p:spPr>
        <p:txBody>
          <a:bodyPr anchor="ctr">
            <a:normAutofit/>
          </a:bodyPr>
          <a:lstStyle>
            <a:lvl1pPr algn="l">
              <a:defRPr lang="en-US" sz="4400" b="0" kern="1200" dirty="0" smtClean="0">
                <a:solidFill>
                  <a:srgbClr val="0B3697"/>
                </a:solidFill>
                <a:effectLst/>
                <a:latin typeface="Century Gothic" panose="020B0502020202020204" pitchFamily="34" charset="0"/>
                <a:ea typeface="+mj-ea"/>
                <a:cs typeface="+mj-cs"/>
              </a:defRPr>
            </a:lvl1pPr>
          </a:lstStyle>
          <a:p>
            <a:r>
              <a:rPr lang="en-US" dirty="0"/>
              <a:t>Click to edit Master title style</a:t>
            </a:r>
            <a:endParaRPr lang="en-AU"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805" y="403188"/>
            <a:ext cx="818667" cy="6051624"/>
          </a:xfrm>
          <a:prstGeom prst="rect">
            <a:avLst/>
          </a:prstGeom>
        </p:spPr>
      </p:pic>
    </p:spTree>
    <p:extLst>
      <p:ext uri="{BB962C8B-B14F-4D97-AF65-F5344CB8AC3E}">
        <p14:creationId xmlns:p14="http://schemas.microsoft.com/office/powerpoint/2010/main" val="193829771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1DCDEC8-A097-4D62-B80F-073150E8BD33}" type="datetime1">
              <a:rPr lang="en-AU" smtClean="0">
                <a:solidFill>
                  <a:prstClr val="black">
                    <a:tint val="75000"/>
                  </a:prstClr>
                </a:solidFill>
              </a:rPr>
              <a:pPr/>
              <a:t>12/09/2016</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8776104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D5B78A26-D58B-47A6-A4D6-10462A0012C2}" type="datetime1">
              <a:rPr lang="en-AU" smtClean="0">
                <a:solidFill>
                  <a:prstClr val="black">
                    <a:tint val="75000"/>
                  </a:prstClr>
                </a:solidFill>
              </a:rPr>
              <a:pPr/>
              <a:t>12/09/2016</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2255563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BEB56318-0584-4ADB-A160-33E434AFD618}" type="datetime1">
              <a:rPr lang="en-AU" smtClean="0">
                <a:solidFill>
                  <a:prstClr val="black">
                    <a:tint val="75000"/>
                  </a:prstClr>
                </a:solidFill>
              </a:rPr>
              <a:pPr/>
              <a:t>12/09/2016</a:t>
            </a:fld>
            <a:endParaRPr lang="en-AU">
              <a:solidFill>
                <a:prstClr val="black">
                  <a:tint val="75000"/>
                </a:prstClr>
              </a:solidFill>
            </a:endParaRPr>
          </a:p>
        </p:txBody>
      </p:sp>
      <p:sp>
        <p:nvSpPr>
          <p:cNvPr id="8" name="Footer Placeholder 7"/>
          <p:cNvSpPr>
            <a:spLocks noGrp="1"/>
          </p:cNvSpPr>
          <p:nvPr>
            <p:ph type="ftr" sz="quarter" idx="11"/>
          </p:nvPr>
        </p:nvSpPr>
        <p:spPr/>
        <p:txBody>
          <a:bodyPr/>
          <a:lstStyle/>
          <a:p>
            <a:endParaRPr lang="en-AU">
              <a:solidFill>
                <a:prstClr val="black">
                  <a:tint val="75000"/>
                </a:prstClr>
              </a:solidFill>
            </a:endParaRPr>
          </a:p>
        </p:txBody>
      </p:sp>
      <p:sp>
        <p:nvSpPr>
          <p:cNvPr id="9" name="Slide Number Placeholder 8"/>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3681354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950C0364-5E67-4F98-92DD-1E52C3341097}" type="datetime1">
              <a:rPr lang="en-AU" smtClean="0">
                <a:solidFill>
                  <a:prstClr val="black">
                    <a:tint val="75000"/>
                  </a:prstClr>
                </a:solidFill>
              </a:rPr>
              <a:pPr/>
              <a:t>12/09/2016</a:t>
            </a:fld>
            <a:endParaRPr lang="en-AU">
              <a:solidFill>
                <a:prstClr val="black">
                  <a:tint val="75000"/>
                </a:prstClr>
              </a:solidFill>
            </a:endParaRPr>
          </a:p>
        </p:txBody>
      </p:sp>
      <p:sp>
        <p:nvSpPr>
          <p:cNvPr id="4" name="Footer Placeholder 3"/>
          <p:cNvSpPr>
            <a:spLocks noGrp="1"/>
          </p:cNvSpPr>
          <p:nvPr>
            <p:ph type="ftr" sz="quarter" idx="11"/>
          </p:nvPr>
        </p:nvSpPr>
        <p:spPr/>
        <p:txBody>
          <a:bodyPr/>
          <a:lstStyle/>
          <a:p>
            <a:endParaRPr lang="en-AU">
              <a:solidFill>
                <a:prstClr val="black">
                  <a:tint val="75000"/>
                </a:prstClr>
              </a:solidFill>
            </a:endParaRPr>
          </a:p>
        </p:txBody>
      </p:sp>
      <p:sp>
        <p:nvSpPr>
          <p:cNvPr id="5" name="Slide Number Placeholder 4"/>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40650024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FFD28-6B5C-4122-83A6-751C9E82EB2C}" type="datetime1">
              <a:rPr lang="en-AU" smtClean="0">
                <a:solidFill>
                  <a:prstClr val="black">
                    <a:tint val="75000"/>
                  </a:prstClr>
                </a:solidFill>
              </a:rPr>
              <a:pPr/>
              <a:t>12/09/2016</a:t>
            </a:fld>
            <a:endParaRPr lang="en-AU">
              <a:solidFill>
                <a:prstClr val="black">
                  <a:tint val="75000"/>
                </a:prstClr>
              </a:solidFill>
            </a:endParaRPr>
          </a:p>
        </p:txBody>
      </p:sp>
      <p:sp>
        <p:nvSpPr>
          <p:cNvPr id="3" name="Footer Placeholder 2"/>
          <p:cNvSpPr>
            <a:spLocks noGrp="1"/>
          </p:cNvSpPr>
          <p:nvPr>
            <p:ph type="ftr" sz="quarter" idx="11"/>
          </p:nvPr>
        </p:nvSpPr>
        <p:spPr/>
        <p:txBody>
          <a:bodyPr/>
          <a:lstStyle/>
          <a:p>
            <a:endParaRPr lang="en-AU">
              <a:solidFill>
                <a:prstClr val="black">
                  <a:tint val="75000"/>
                </a:prstClr>
              </a:solidFill>
            </a:endParaRPr>
          </a:p>
        </p:txBody>
      </p:sp>
      <p:sp>
        <p:nvSpPr>
          <p:cNvPr id="4" name="Slide Number Placeholder 3"/>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637867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7A5408-1E31-4480-B073-51FEF4936243}" type="datetime1">
              <a:rPr lang="en-AU" smtClean="0">
                <a:solidFill>
                  <a:prstClr val="black">
                    <a:tint val="75000"/>
                  </a:prstClr>
                </a:solidFill>
              </a:rPr>
              <a:pPr/>
              <a:t>12/09/2016</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86512642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4B17FC-5D53-4CDC-930E-74C69B8CEC4A}" type="datetime1">
              <a:rPr lang="en-AU" smtClean="0">
                <a:solidFill>
                  <a:prstClr val="black">
                    <a:tint val="75000"/>
                  </a:prstClr>
                </a:solidFill>
              </a:rPr>
              <a:pPr/>
              <a:t>12/09/2016</a:t>
            </a:fld>
            <a:endParaRPr lang="en-AU">
              <a:solidFill>
                <a:prstClr val="black">
                  <a:tint val="75000"/>
                </a:prstClr>
              </a:solidFill>
            </a:endParaRPr>
          </a:p>
        </p:txBody>
      </p:sp>
      <p:sp>
        <p:nvSpPr>
          <p:cNvPr id="6" name="Footer Placeholder 5"/>
          <p:cNvSpPr>
            <a:spLocks noGrp="1"/>
          </p:cNvSpPr>
          <p:nvPr>
            <p:ph type="ftr" sz="quarter" idx="11"/>
          </p:nvPr>
        </p:nvSpPr>
        <p:spPr/>
        <p:txBody>
          <a:bodyPr/>
          <a:lstStyle/>
          <a:p>
            <a:endParaRPr lang="en-AU">
              <a:solidFill>
                <a:prstClr val="black">
                  <a:tint val="75000"/>
                </a:prstClr>
              </a:solidFill>
            </a:endParaRPr>
          </a:p>
        </p:txBody>
      </p:sp>
      <p:sp>
        <p:nvSpPr>
          <p:cNvPr id="7" name="Slide Number Placeholder 6"/>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10962152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3EA1DF3D-61CA-4F45-99A8-19B507687FC5}" type="datetime1">
              <a:rPr lang="en-AU" smtClean="0">
                <a:solidFill>
                  <a:prstClr val="black">
                    <a:tint val="75000"/>
                  </a:prstClr>
                </a:solidFill>
              </a:rPr>
              <a:pPr/>
              <a:t>12/09/2016</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369788098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436E338D-7B3F-4C92-8FBF-B1B45D6DC29C}" type="datetime1">
              <a:rPr lang="en-AU" smtClean="0">
                <a:solidFill>
                  <a:prstClr val="black">
                    <a:tint val="75000"/>
                  </a:prstClr>
                </a:solidFill>
              </a:rPr>
              <a:pPr/>
              <a:t>12/09/2016</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456316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D5B78A26-D58B-47A6-A4D6-10462A0012C2}" type="datetime1">
              <a:rPr lang="en-AU" smtClean="0"/>
              <a:t>12/09/2016</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CABFECC0-93AD-42D6-AE44-1B0D795FCC3D}" type="slidenum">
              <a:rPr lang="en-AU" smtClean="0"/>
              <a:t>‹#›</a:t>
            </a:fld>
            <a:endParaRPr lang="en-AU"/>
          </a:p>
        </p:txBody>
      </p:sp>
    </p:spTree>
    <p:extLst>
      <p:ext uri="{BB962C8B-B14F-4D97-AF65-F5344CB8AC3E}">
        <p14:creationId xmlns:p14="http://schemas.microsoft.com/office/powerpoint/2010/main" val="35474690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444A227E-A2EC-4240-A00A-7029E52ED15B}" type="datetimeFigureOut">
              <a:rPr lang="en-US" smtClean="0">
                <a:solidFill>
                  <a:prstClr val="black">
                    <a:tint val="75000"/>
                  </a:prstClr>
                </a:solidFill>
              </a:rPr>
              <a:pPr/>
              <a:t>9/12/2016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3225AA-BD7B-094B-A683-5479C1C81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84435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444A227E-A2EC-4240-A00A-7029E52ED15B}" type="datetimeFigureOut">
              <a:rPr lang="en-US" smtClean="0">
                <a:solidFill>
                  <a:prstClr val="black">
                    <a:tint val="75000"/>
                  </a:prstClr>
                </a:solidFill>
              </a:rPr>
              <a:pPr/>
              <a:t>9/12/2016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3225AA-BD7B-094B-A683-5479C1C81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148946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444A227E-A2EC-4240-A00A-7029E52ED15B}" type="datetimeFigureOut">
              <a:rPr lang="en-US" smtClean="0">
                <a:solidFill>
                  <a:prstClr val="black">
                    <a:tint val="75000"/>
                  </a:prstClr>
                </a:solidFill>
              </a:rPr>
              <a:pPr/>
              <a:t>9/12/2016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3225AA-BD7B-094B-A683-5479C1C81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78528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444A227E-A2EC-4240-A00A-7029E52ED15B}" type="datetimeFigureOut">
              <a:rPr lang="en-US" smtClean="0">
                <a:solidFill>
                  <a:prstClr val="black">
                    <a:tint val="75000"/>
                  </a:prstClr>
                </a:solidFill>
              </a:rPr>
              <a:pPr/>
              <a:t>9/12/2016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F3225AA-BD7B-094B-A683-5479C1C81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760281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444A227E-A2EC-4240-A00A-7029E52ED15B}" type="datetimeFigureOut">
              <a:rPr lang="en-US" smtClean="0">
                <a:solidFill>
                  <a:prstClr val="black">
                    <a:tint val="75000"/>
                  </a:prstClr>
                </a:solidFill>
              </a:rPr>
              <a:pPr/>
              <a:t>9/12/2016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F3225AA-BD7B-094B-A683-5479C1C81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379996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444A227E-A2EC-4240-A00A-7029E52ED15B}" type="datetimeFigureOut">
              <a:rPr lang="en-US" smtClean="0">
                <a:solidFill>
                  <a:prstClr val="black">
                    <a:tint val="75000"/>
                  </a:prstClr>
                </a:solidFill>
              </a:rPr>
              <a:pPr/>
              <a:t>9/12/2016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F3225AA-BD7B-094B-A683-5479C1C81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04614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4A227E-A2EC-4240-A00A-7029E52ED15B}" type="datetimeFigureOut">
              <a:rPr lang="en-US" smtClean="0">
                <a:solidFill>
                  <a:prstClr val="black">
                    <a:tint val="75000"/>
                  </a:prstClr>
                </a:solidFill>
              </a:rPr>
              <a:pPr/>
              <a:t>9/12/2016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F3225AA-BD7B-094B-A683-5479C1C81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37133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444A227E-A2EC-4240-A00A-7029E52ED15B}" type="datetimeFigureOut">
              <a:rPr lang="en-US" smtClean="0">
                <a:solidFill>
                  <a:prstClr val="black">
                    <a:tint val="75000"/>
                  </a:prstClr>
                </a:solidFill>
              </a:rPr>
              <a:pPr/>
              <a:t>9/12/2016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F3225AA-BD7B-094B-A683-5479C1C81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64941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444A227E-A2EC-4240-A00A-7029E52ED15B}" type="datetimeFigureOut">
              <a:rPr lang="en-US" smtClean="0">
                <a:solidFill>
                  <a:prstClr val="black">
                    <a:tint val="75000"/>
                  </a:prstClr>
                </a:solidFill>
              </a:rPr>
              <a:pPr/>
              <a:t>9/12/2016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F3225AA-BD7B-094B-A683-5479C1C81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95120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444A227E-A2EC-4240-A00A-7029E52ED15B}" type="datetimeFigureOut">
              <a:rPr lang="en-US" smtClean="0">
                <a:solidFill>
                  <a:prstClr val="black">
                    <a:tint val="75000"/>
                  </a:prstClr>
                </a:solidFill>
              </a:rPr>
              <a:pPr/>
              <a:t>9/12/2016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3225AA-BD7B-094B-A683-5479C1C81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7155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BEB56318-0584-4ADB-A160-33E434AFD618}" type="datetime1">
              <a:rPr lang="en-AU" smtClean="0"/>
              <a:t>12/09/2016</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CABFECC0-93AD-42D6-AE44-1B0D795FCC3D}" type="slidenum">
              <a:rPr lang="en-AU" smtClean="0"/>
              <a:t>‹#›</a:t>
            </a:fld>
            <a:endParaRPr lang="en-AU"/>
          </a:p>
        </p:txBody>
      </p:sp>
    </p:spTree>
    <p:extLst>
      <p:ext uri="{BB962C8B-B14F-4D97-AF65-F5344CB8AC3E}">
        <p14:creationId xmlns:p14="http://schemas.microsoft.com/office/powerpoint/2010/main" val="264943219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444A227E-A2EC-4240-A00A-7029E52ED15B}" type="datetimeFigureOut">
              <a:rPr lang="en-US" smtClean="0">
                <a:solidFill>
                  <a:prstClr val="black">
                    <a:tint val="75000"/>
                  </a:prstClr>
                </a:solidFill>
              </a:rPr>
              <a:pPr/>
              <a:t>9/12/2016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F3225AA-BD7B-094B-A683-5479C1C81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327179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9738" y="164427"/>
            <a:ext cx="11776911" cy="6508222"/>
          </a:xfrm>
          <a:prstGeom prst="rect">
            <a:avLst/>
          </a:prstGeom>
        </p:spPr>
      </p:pic>
      <p:sp>
        <p:nvSpPr>
          <p:cNvPr id="2" name="Title 1"/>
          <p:cNvSpPr>
            <a:spLocks noGrp="1"/>
          </p:cNvSpPr>
          <p:nvPr>
            <p:ph type="title"/>
          </p:nvPr>
        </p:nvSpPr>
        <p:spPr/>
        <p:txBody>
          <a:bodyPr/>
          <a:lstStyle/>
          <a:p>
            <a:r>
              <a:rPr lang="en-US" dirty="0" smtClean="0"/>
              <a:t>Click to edit Master title style</a:t>
            </a:r>
            <a:endParaRPr lang="en-AU" dirty="0"/>
          </a:p>
        </p:txBody>
      </p:sp>
      <p:sp>
        <p:nvSpPr>
          <p:cNvPr id="5" name="Rectangle 4"/>
          <p:cNvSpPr/>
          <p:nvPr/>
        </p:nvSpPr>
        <p:spPr>
          <a:xfrm>
            <a:off x="0" y="4348226"/>
            <a:ext cx="12192000" cy="1247998"/>
          </a:xfrm>
          <a:prstGeom prst="rect">
            <a:avLst/>
          </a:prstGeom>
          <a:solidFill>
            <a:srgbClr val="00000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54000" rIns="54000" bIns="54000" rtlCol="0" anchor="ctr"/>
          <a:lstStyle/>
          <a:p>
            <a:pPr algn="ctr" defTabSz="914377"/>
            <a:r>
              <a:rPr lang="en-GB" dirty="0">
                <a:solidFill>
                  <a:prstClr val="white"/>
                </a:solidFill>
                <a:latin typeface="Univers for KPMG Cond" panose="020B0606020202020204" pitchFamily="34" charset="0"/>
              </a:rPr>
              <a:t>            </a:t>
            </a:r>
          </a:p>
        </p:txBody>
      </p:sp>
      <p:pic>
        <p:nvPicPr>
          <p:cNvPr id="7" name="Picture 6"/>
          <p:cNvPicPr>
            <a:picLocks noChangeAspect="1"/>
          </p:cNvPicPr>
          <p:nvPr userDrawn="1"/>
        </p:nvPicPr>
        <p:blipFill>
          <a:blip r:embed="rId3">
            <a:clrChange>
              <a:clrFrom>
                <a:srgbClr val="FFFFFF"/>
              </a:clrFrom>
              <a:clrTo>
                <a:srgbClr val="FFFFFF">
                  <a:alpha val="0"/>
                </a:srgbClr>
              </a:clrTo>
            </a:clrChange>
          </a:blip>
          <a:stretch>
            <a:fillRect/>
          </a:stretch>
        </p:blipFill>
        <p:spPr>
          <a:xfrm>
            <a:off x="492579" y="250371"/>
            <a:ext cx="1489212" cy="1393372"/>
          </a:xfrm>
          <a:prstGeom prst="rect">
            <a:avLst/>
          </a:prstGeom>
        </p:spPr>
      </p:pic>
      <p:pic>
        <p:nvPicPr>
          <p:cNvPr id="8" name="Picture 7"/>
          <p:cNvPicPr>
            <a:picLocks noChangeAspect="1"/>
          </p:cNvPicPr>
          <p:nvPr userDrawn="1"/>
        </p:nvPicPr>
        <p:blipFill>
          <a:blip r:embed="rId3">
            <a:clrChange>
              <a:clrFrom>
                <a:srgbClr val="FFFFFF"/>
              </a:clrFrom>
              <a:clrTo>
                <a:srgbClr val="FFFFFF">
                  <a:alpha val="0"/>
                </a:srgbClr>
              </a:clrTo>
            </a:clrChange>
          </a:blip>
          <a:stretch>
            <a:fillRect/>
          </a:stretch>
        </p:blipFill>
        <p:spPr>
          <a:xfrm>
            <a:off x="941570" y="2786715"/>
            <a:ext cx="1489212" cy="1393372"/>
          </a:xfrm>
          <a:prstGeom prst="rect">
            <a:avLst/>
          </a:prstGeom>
        </p:spPr>
      </p:pic>
      <p:pic>
        <p:nvPicPr>
          <p:cNvPr id="9" name="Picture 8"/>
          <p:cNvPicPr>
            <a:picLocks noChangeAspect="1"/>
          </p:cNvPicPr>
          <p:nvPr userDrawn="1"/>
        </p:nvPicPr>
        <p:blipFill>
          <a:blip r:embed="rId3">
            <a:clrChange>
              <a:clrFrom>
                <a:srgbClr val="FFFFFF"/>
              </a:clrFrom>
              <a:clrTo>
                <a:srgbClr val="FFFFFF">
                  <a:alpha val="0"/>
                </a:srgbClr>
              </a:clrTo>
            </a:clrChange>
          </a:blip>
          <a:stretch>
            <a:fillRect/>
          </a:stretch>
        </p:blipFill>
        <p:spPr>
          <a:xfrm>
            <a:off x="9930494" y="2621594"/>
            <a:ext cx="1489212" cy="1393372"/>
          </a:xfrm>
          <a:prstGeom prst="rect">
            <a:avLst/>
          </a:prstGeom>
        </p:spPr>
      </p:pic>
      <p:pic>
        <p:nvPicPr>
          <p:cNvPr id="10" name="Picture 9"/>
          <p:cNvPicPr>
            <a:picLocks noChangeAspect="1"/>
          </p:cNvPicPr>
          <p:nvPr userDrawn="1"/>
        </p:nvPicPr>
        <p:blipFill>
          <a:blip r:embed="rId3">
            <a:clrChange>
              <a:clrFrom>
                <a:srgbClr val="FFFFFF"/>
              </a:clrFrom>
              <a:clrTo>
                <a:srgbClr val="FFFFFF">
                  <a:alpha val="0"/>
                </a:srgbClr>
              </a:clrTo>
            </a:clrChange>
          </a:blip>
          <a:stretch>
            <a:fillRect/>
          </a:stretch>
        </p:blipFill>
        <p:spPr>
          <a:xfrm>
            <a:off x="7839878" y="176663"/>
            <a:ext cx="1489212" cy="1393372"/>
          </a:xfrm>
          <a:prstGeom prst="rect">
            <a:avLst/>
          </a:prstGeom>
        </p:spPr>
      </p:pic>
      <p:pic>
        <p:nvPicPr>
          <p:cNvPr id="11" name="Picture 10"/>
          <p:cNvPicPr>
            <a:picLocks noChangeAspect="1"/>
          </p:cNvPicPr>
          <p:nvPr userDrawn="1"/>
        </p:nvPicPr>
        <p:blipFill>
          <a:blip r:embed="rId3">
            <a:clrChange>
              <a:clrFrom>
                <a:srgbClr val="FFFFFF"/>
              </a:clrFrom>
              <a:clrTo>
                <a:srgbClr val="FFFFFF">
                  <a:alpha val="0"/>
                </a:srgbClr>
              </a:clrTo>
            </a:clrChange>
          </a:blip>
          <a:stretch>
            <a:fillRect/>
          </a:stretch>
        </p:blipFill>
        <p:spPr>
          <a:xfrm>
            <a:off x="4001259" y="983307"/>
            <a:ext cx="1489212" cy="1393372"/>
          </a:xfrm>
          <a:prstGeom prst="rect">
            <a:avLst/>
          </a:prstGeom>
        </p:spPr>
      </p:pic>
    </p:spTree>
    <p:extLst>
      <p:ext uri="{BB962C8B-B14F-4D97-AF65-F5344CB8AC3E}">
        <p14:creationId xmlns:p14="http://schemas.microsoft.com/office/powerpoint/2010/main" val="3410953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image" Target="../media/image8.png"/><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6" Type="http://schemas.openxmlformats.org/officeDocument/2006/relationships/theme" Target="../theme/theme5.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6" Type="http://schemas.openxmlformats.org/officeDocument/2006/relationships/theme" Target="../theme/theme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theme" Target="../theme/theme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2DA2A2-C45E-4FA3-A7F2-B2B6992735E8}" type="datetime1">
              <a:rPr lang="en-AU" smtClean="0"/>
              <a:t>12/09/2016</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BFECC0-93AD-42D6-AE44-1B0D795FCC3D}" type="slidenum">
              <a:rPr lang="en-AU" smtClean="0"/>
              <a:t>‹#›</a:t>
            </a:fld>
            <a:endParaRPr lang="en-AU"/>
          </a:p>
        </p:txBody>
      </p:sp>
    </p:spTree>
    <p:extLst>
      <p:ext uri="{BB962C8B-B14F-4D97-AF65-F5344CB8AC3E}">
        <p14:creationId xmlns:p14="http://schemas.microsoft.com/office/powerpoint/2010/main" val="423301083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70" r:id="rId3"/>
    <p:sldLayoutId id="2147483671" r:id="rId4"/>
    <p:sldLayoutId id="2147483672" r:id="rId5"/>
    <p:sldLayoutId id="2147483667"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2DA2A2-C45E-4FA3-A7F2-B2B6992735E8}" type="datetime1">
              <a:rPr lang="en-AU" smtClean="0">
                <a:solidFill>
                  <a:prstClr val="black">
                    <a:tint val="75000"/>
                  </a:prstClr>
                </a:solidFill>
              </a:rPr>
              <a:pPr/>
              <a:t>12/09/2016</a:t>
            </a:fld>
            <a:endParaRPr lang="en-AU">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57277665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11019875" y="6498007"/>
            <a:ext cx="1172125" cy="256695"/>
          </a:xfrm>
          <a:prstGeom prst="rect">
            <a:avLst/>
          </a:prstGeom>
          <a:solidFill>
            <a:srgbClr val="004B8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8" name="Rectangle 7"/>
          <p:cNvSpPr/>
          <p:nvPr/>
        </p:nvSpPr>
        <p:spPr>
          <a:xfrm>
            <a:off x="11019875" y="6498007"/>
            <a:ext cx="1172125" cy="256695"/>
          </a:xfrm>
          <a:prstGeom prst="rect">
            <a:avLst/>
          </a:prstGeom>
          <a:solidFill>
            <a:srgbClr val="004B8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9" name="Rectangle 8"/>
          <p:cNvSpPr/>
          <p:nvPr/>
        </p:nvSpPr>
        <p:spPr>
          <a:xfrm>
            <a:off x="12018235" y="6498007"/>
            <a:ext cx="173765" cy="256695"/>
          </a:xfrm>
          <a:prstGeom prst="rect">
            <a:avLst/>
          </a:prstGeom>
          <a:solidFill>
            <a:srgbClr val="6CAED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12" name="Rectangle 11"/>
          <p:cNvSpPr/>
          <p:nvPr/>
        </p:nvSpPr>
        <p:spPr>
          <a:xfrm>
            <a:off x="12018235" y="6498007"/>
            <a:ext cx="173765" cy="256695"/>
          </a:xfrm>
          <a:prstGeom prst="rect">
            <a:avLst/>
          </a:prstGeom>
          <a:solidFill>
            <a:srgbClr val="6CAED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2"/>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3139583" y="6479553"/>
            <a:ext cx="5912835" cy="365125"/>
          </a:xfrm>
          <a:prstGeom prst="rect">
            <a:avLst/>
          </a:prstGeom>
        </p:spPr>
        <p:txBody>
          <a:bodyPr vert="horz" lIns="91440" tIns="45720" rIns="91440" bIns="45720" rtlCol="0" anchor="ctr"/>
          <a:lstStyle>
            <a:lvl1pPr algn="ctr">
              <a:defRPr sz="800">
                <a:solidFill>
                  <a:schemeClr val="bg1">
                    <a:lumMod val="75000"/>
                  </a:schemeClr>
                </a:solidFill>
              </a:defRPr>
            </a:lvl1pPr>
          </a:lstStyle>
          <a:p>
            <a:pPr defTabSz="457200"/>
            <a:r>
              <a:rPr lang="en-US" smtClean="0">
                <a:solidFill>
                  <a:prstClr val="white">
                    <a:lumMod val="75000"/>
                  </a:prstClr>
                </a:solidFill>
              </a:rPr>
              <a:t>© IDC   Visit us at IDC.com and follow us on Twitter: @IDC</a:t>
            </a:r>
            <a:endParaRPr lang="en-US" dirty="0">
              <a:solidFill>
                <a:prstClr val="white">
                  <a:lumMod val="75000"/>
                </a:prstClr>
              </a:solidFill>
            </a:endParaRPr>
          </a:p>
        </p:txBody>
      </p:sp>
      <p:sp>
        <p:nvSpPr>
          <p:cNvPr id="6" name="Slide Number Placeholder 5"/>
          <p:cNvSpPr>
            <a:spLocks noGrp="1"/>
          </p:cNvSpPr>
          <p:nvPr>
            <p:ph type="sldNum" sz="quarter" idx="4"/>
          </p:nvPr>
        </p:nvSpPr>
        <p:spPr>
          <a:xfrm>
            <a:off x="8737600" y="6430707"/>
            <a:ext cx="2844800" cy="365125"/>
          </a:xfrm>
          <a:prstGeom prst="rect">
            <a:avLst/>
          </a:prstGeom>
        </p:spPr>
        <p:txBody>
          <a:bodyPr vert="horz" lIns="91440" tIns="45720" rIns="91440" bIns="45720" rtlCol="0" anchor="ctr"/>
          <a:lstStyle>
            <a:lvl1pPr algn="r">
              <a:defRPr sz="1000">
                <a:solidFill>
                  <a:srgbClr val="FFFFFF"/>
                </a:solidFill>
              </a:defRPr>
            </a:lvl1pPr>
          </a:lstStyle>
          <a:p>
            <a:pPr defTabSz="457200"/>
            <a:fld id="{30879362-658A-E344-B7E9-F19991414F7F}" type="slidenum">
              <a:rPr lang="en-US" smtClean="0"/>
              <a:pPr defTabSz="457200"/>
              <a:t>‹#›</a:t>
            </a:fld>
            <a:endParaRPr lang="en-US"/>
          </a:p>
        </p:txBody>
      </p:sp>
      <p:pic>
        <p:nvPicPr>
          <p:cNvPr id="11" name="Picture 10" descr="IDC_logo.png"/>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68634" y="6428420"/>
            <a:ext cx="1796815" cy="443965"/>
          </a:xfrm>
          <a:prstGeom prst="rect">
            <a:avLst/>
          </a:prstGeom>
        </p:spPr>
      </p:pic>
    </p:spTree>
    <p:extLst>
      <p:ext uri="{BB962C8B-B14F-4D97-AF65-F5344CB8AC3E}">
        <p14:creationId xmlns:p14="http://schemas.microsoft.com/office/powerpoint/2010/main" val="43104376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hf hdr="0" dt="0"/>
  <p:txStyles>
    <p:titleStyle>
      <a:lvl1pPr algn="l" defTabSz="457200" rtl="0" eaLnBrk="1" latinLnBrk="0" hangingPunct="1">
        <a:spcBef>
          <a:spcPct val="0"/>
        </a:spcBef>
        <a:buNone/>
        <a:defRPr sz="4000" kern="1200">
          <a:solidFill>
            <a:schemeClr val="tx2"/>
          </a:solidFill>
          <a:latin typeface="+mj-lt"/>
          <a:ea typeface="+mj-ea"/>
          <a:cs typeface="+mj-cs"/>
        </a:defRPr>
      </a:lvl1pPr>
    </p:titleStyle>
    <p:bodyStyle>
      <a:lvl1pPr marL="342900" indent="-342900" algn="l" defTabSz="457200" rtl="0" eaLnBrk="1" latinLnBrk="0" hangingPunct="1">
        <a:spcBef>
          <a:spcPct val="20000"/>
        </a:spcBef>
        <a:buClr>
          <a:schemeClr val="tx2"/>
        </a:buClr>
        <a:buFont typeface="Wingdings" charset="2"/>
        <a:buChar char="§"/>
        <a:defRPr sz="2800" kern="1200">
          <a:solidFill>
            <a:schemeClr val="tx1"/>
          </a:solidFill>
          <a:latin typeface="+mn-lt"/>
          <a:ea typeface="+mn-ea"/>
          <a:cs typeface="+mn-cs"/>
        </a:defRPr>
      </a:lvl1pPr>
      <a:lvl2pPr marL="742950" indent="-285750" algn="l" defTabSz="457200" rtl="0" eaLnBrk="1" latinLnBrk="0" hangingPunct="1">
        <a:spcBef>
          <a:spcPct val="20000"/>
        </a:spcBef>
        <a:buClr>
          <a:schemeClr val="bg2"/>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chemeClr val="bg2"/>
        </a:buClr>
        <a:buSzPct val="74000"/>
        <a:buFont typeface="Wingdings" charset="2"/>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Clr>
          <a:schemeClr val="bg2"/>
        </a:buClr>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Clr>
          <a:schemeClr val="bg2"/>
        </a:buClr>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2DA2A2-C45E-4FA3-A7F2-B2B6992735E8}" type="datetime1">
              <a:rPr lang="en-AU" smtClean="0">
                <a:solidFill>
                  <a:prstClr val="black">
                    <a:tint val="75000"/>
                  </a:prstClr>
                </a:solidFill>
              </a:rPr>
              <a:pPr/>
              <a:t>12/09/2016</a:t>
            </a:fld>
            <a:endParaRPr lang="en-AU">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4284514534"/>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2DA2A2-C45E-4FA3-A7F2-B2B6992735E8}" type="datetime1">
              <a:rPr lang="en-AU" smtClean="0">
                <a:solidFill>
                  <a:prstClr val="black">
                    <a:tint val="75000"/>
                  </a:prstClr>
                </a:solidFill>
              </a:rPr>
              <a:pPr/>
              <a:t>12/09/2016</a:t>
            </a:fld>
            <a:endParaRPr lang="en-AU">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78907031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2DA2A2-C45E-4FA3-A7F2-B2B6992735E8}" type="datetime1">
              <a:rPr lang="en-AU" smtClean="0">
                <a:solidFill>
                  <a:prstClr val="black">
                    <a:tint val="75000"/>
                  </a:prstClr>
                </a:solidFill>
              </a:rPr>
              <a:pPr/>
              <a:t>12/09/2016</a:t>
            </a:fld>
            <a:endParaRPr lang="en-AU">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BFECC0-93AD-42D6-AE44-1B0D795FCC3D}"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265612999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4A227E-A2EC-4240-A00A-7029E52ED15B}" type="datetimeFigureOut">
              <a:rPr lang="en-US" smtClean="0">
                <a:solidFill>
                  <a:prstClr val="black">
                    <a:tint val="75000"/>
                  </a:prstClr>
                </a:solidFill>
              </a:rPr>
              <a:pPr/>
              <a:t>9/12/2016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3225AA-BD7B-094B-A683-5479C1C817F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812684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51.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81.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8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6.png"/><Relationship Id="rId1" Type="http://schemas.openxmlformats.org/officeDocument/2006/relationships/slideLayout" Target="../slideLayouts/slideLayout81.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81.xml"/><Relationship Id="rId5" Type="http://schemas.openxmlformats.org/officeDocument/2006/relationships/image" Target="../media/image47.png"/><Relationship Id="rId4" Type="http://schemas.openxmlformats.org/officeDocument/2006/relationships/image" Target="../media/image46.jp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6.png"/><Relationship Id="rId1" Type="http://schemas.openxmlformats.org/officeDocument/2006/relationships/slideLayout" Target="../slideLayouts/slideLayout81.xml"/><Relationship Id="rId5" Type="http://schemas.openxmlformats.org/officeDocument/2006/relationships/image" Target="../media/image48.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6.png"/><Relationship Id="rId1" Type="http://schemas.openxmlformats.org/officeDocument/2006/relationships/slideLayout" Target="../slideLayouts/slideLayout8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36.png"/><Relationship Id="rId1" Type="http://schemas.openxmlformats.org/officeDocument/2006/relationships/slideLayout" Target="../slideLayouts/slideLayout8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8" Type="http://schemas.openxmlformats.org/officeDocument/2006/relationships/image" Target="../media/image59.jpeg"/><Relationship Id="rId13" Type="http://schemas.openxmlformats.org/officeDocument/2006/relationships/image" Target="../media/image64.jpeg"/><Relationship Id="rId3" Type="http://schemas.openxmlformats.org/officeDocument/2006/relationships/image" Target="../media/image54.jpeg"/><Relationship Id="rId7" Type="http://schemas.openxmlformats.org/officeDocument/2006/relationships/image" Target="../media/image58.jpeg"/><Relationship Id="rId12" Type="http://schemas.openxmlformats.org/officeDocument/2006/relationships/image" Target="../media/image63.jpeg"/><Relationship Id="rId2" Type="http://schemas.openxmlformats.org/officeDocument/2006/relationships/image" Target="../media/image36.png"/><Relationship Id="rId1" Type="http://schemas.openxmlformats.org/officeDocument/2006/relationships/slideLayout" Target="../slideLayouts/slideLayout81.xml"/><Relationship Id="rId6" Type="http://schemas.openxmlformats.org/officeDocument/2006/relationships/image" Target="../media/image57.jpeg"/><Relationship Id="rId11" Type="http://schemas.openxmlformats.org/officeDocument/2006/relationships/image" Target="../media/image62.jpeg"/><Relationship Id="rId5" Type="http://schemas.openxmlformats.org/officeDocument/2006/relationships/image" Target="../media/image56.jpeg"/><Relationship Id="rId10" Type="http://schemas.openxmlformats.org/officeDocument/2006/relationships/image" Target="../media/image61.jpeg"/><Relationship Id="rId4" Type="http://schemas.openxmlformats.org/officeDocument/2006/relationships/image" Target="../media/image55.jpeg"/><Relationship Id="rId9" Type="http://schemas.openxmlformats.org/officeDocument/2006/relationships/image" Target="../media/image60.jpe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1.xml"/></Relationships>
</file>

<file path=ppt/slides/_rels/slide3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xml"/><Relationship Id="rId1" Type="http://schemas.openxmlformats.org/officeDocument/2006/relationships/slideLayout" Target="../slideLayouts/slideLayout81.xml"/><Relationship Id="rId6" Type="http://schemas.openxmlformats.org/officeDocument/2006/relationships/image" Target="../media/image36.png"/><Relationship Id="rId5" Type="http://schemas.openxmlformats.org/officeDocument/2006/relationships/image" Target="../media/image67.png"/><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8.jpeg"/><Relationship Id="rId1" Type="http://schemas.openxmlformats.org/officeDocument/2006/relationships/slideLayout" Target="../slideLayouts/slideLayout81.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81.xml"/><Relationship Id="rId4" Type="http://schemas.openxmlformats.org/officeDocument/2006/relationships/image" Target="../media/image70.jp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6.png"/><Relationship Id="rId1" Type="http://schemas.openxmlformats.org/officeDocument/2006/relationships/slideLayout" Target="../slideLayouts/slideLayout81.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4439816" y="1736812"/>
            <a:ext cx="6516724" cy="2387600"/>
          </a:xfrm>
        </p:spPr>
        <p:txBody>
          <a:bodyPr>
            <a:noAutofit/>
          </a:bodyPr>
          <a:lstStyle/>
          <a:p>
            <a:r>
              <a:rPr lang="en-AU" dirty="0" err="1"/>
              <a:t>IoT</a:t>
            </a:r>
            <a:r>
              <a:rPr lang="en-AU" dirty="0"/>
              <a:t> Alliance Australia Inaugural State of the Nation Workshop</a:t>
            </a:r>
          </a:p>
        </p:txBody>
      </p:sp>
      <p:sp>
        <p:nvSpPr>
          <p:cNvPr id="11" name="Subtitle 2"/>
          <p:cNvSpPr txBox="1">
            <a:spLocks/>
          </p:cNvSpPr>
          <p:nvPr/>
        </p:nvSpPr>
        <p:spPr>
          <a:xfrm>
            <a:off x="4439816" y="4226756"/>
            <a:ext cx="6084168" cy="137860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sz="3200" dirty="0">
              <a:solidFill>
                <a:srgbClr val="0B3697"/>
              </a:solidFill>
              <a:latin typeface="Century Gothic" panose="020B0502020202020204" pitchFamily="34" charset="0"/>
            </a:endParaRPr>
          </a:p>
          <a:p>
            <a:pPr marL="0" indent="0">
              <a:buNone/>
            </a:pPr>
            <a:r>
              <a:rPr lang="en-AU" sz="3200" dirty="0">
                <a:solidFill>
                  <a:srgbClr val="0B3697"/>
                </a:solidFill>
                <a:latin typeface="Century Gothic" panose="020B0502020202020204" pitchFamily="34" charset="0"/>
              </a:rPr>
              <a:t>6 September 2016</a:t>
            </a:r>
          </a:p>
        </p:txBody>
      </p:sp>
      <p:pic>
        <p:nvPicPr>
          <p:cNvPr id="17" name="Picture 16"/>
          <p:cNvPicPr>
            <a:picLocks noChangeAspect="1"/>
          </p:cNvPicPr>
          <p:nvPr/>
        </p:nvPicPr>
        <p:blipFill rotWithShape="1">
          <a:blip r:embed="rId2" cstate="print">
            <a:extLst>
              <a:ext uri="{28A0092B-C50C-407E-A947-70E740481C1C}">
                <a14:useLocalDpi xmlns:a14="http://schemas.microsoft.com/office/drawing/2010/main" val="0"/>
              </a:ext>
            </a:extLst>
          </a:blip>
          <a:srcRect l="7063" t="21907" r="9535" b="22485"/>
          <a:stretch/>
        </p:blipFill>
        <p:spPr>
          <a:xfrm>
            <a:off x="8841675" y="5884560"/>
            <a:ext cx="1374106" cy="676788"/>
          </a:xfrm>
          <a:prstGeom prst="rect">
            <a:avLst/>
          </a:prstGeom>
        </p:spPr>
      </p:pic>
    </p:spTree>
    <p:extLst>
      <p:ext uri="{BB962C8B-B14F-4D97-AF65-F5344CB8AC3E}">
        <p14:creationId xmlns:p14="http://schemas.microsoft.com/office/powerpoint/2010/main" val="1164838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B5A5A"/>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solidFill>
                  <a:prstClr val="white">
                    <a:lumMod val="75000"/>
                  </a:prstClr>
                </a:solidFill>
              </a:rPr>
              <a:t>© IDC   Visit us at IDC.com and follow us on Twitter: @IDC</a:t>
            </a:r>
            <a:endParaRPr lang="en-US" dirty="0">
              <a:solidFill>
                <a:prstClr val="white">
                  <a:lumMod val="75000"/>
                </a:prstClr>
              </a:solidFill>
            </a:endParaRPr>
          </a:p>
        </p:txBody>
      </p:sp>
      <p:sp>
        <p:nvSpPr>
          <p:cNvPr id="3" name="Slide Number Placeholder 2"/>
          <p:cNvSpPr>
            <a:spLocks noGrp="1"/>
          </p:cNvSpPr>
          <p:nvPr>
            <p:ph type="sldNum" sz="quarter" idx="12"/>
          </p:nvPr>
        </p:nvSpPr>
        <p:spPr/>
        <p:txBody>
          <a:bodyPr/>
          <a:lstStyle/>
          <a:p>
            <a:fld id="{30879362-658A-E344-B7E9-F19991414F7F}" type="slidenum">
              <a:rPr lang="en-US" smtClean="0"/>
              <a:pPr/>
              <a:t>10</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0"/>
            <a:ext cx="9144000" cy="6339840"/>
          </a:xfrm>
          <a:prstGeom prst="rect">
            <a:avLst/>
          </a:prstGeom>
        </p:spPr>
      </p:pic>
      <p:sp>
        <p:nvSpPr>
          <p:cNvPr id="5" name="TextBox 4"/>
          <p:cNvSpPr txBox="1"/>
          <p:nvPr/>
        </p:nvSpPr>
        <p:spPr>
          <a:xfrm>
            <a:off x="2315741" y="5151271"/>
            <a:ext cx="662361" cy="276999"/>
          </a:xfrm>
          <a:prstGeom prst="rect">
            <a:avLst/>
          </a:prstGeom>
          <a:noFill/>
        </p:spPr>
        <p:txBody>
          <a:bodyPr wrap="none" lIns="91440" rtlCol="0">
            <a:spAutoFit/>
          </a:bodyPr>
          <a:lstStyle/>
          <a:p>
            <a:pPr algn="ctr" defTabSz="457200">
              <a:spcAft>
                <a:spcPts val="600"/>
              </a:spcAft>
              <a:buClr>
                <a:srgbClr val="133A72"/>
              </a:buClr>
            </a:pPr>
            <a:r>
              <a:rPr lang="en-US" sz="1200">
                <a:solidFill>
                  <a:prstClr val="white"/>
                </a:solidFill>
              </a:rPr>
              <a:t>Ad hoc</a:t>
            </a:r>
            <a:endParaRPr lang="en-US" sz="1200" dirty="0" err="1">
              <a:solidFill>
                <a:prstClr val="white"/>
              </a:solidFill>
            </a:endParaRPr>
          </a:p>
        </p:txBody>
      </p:sp>
      <p:sp>
        <p:nvSpPr>
          <p:cNvPr id="6" name="TextBox 5"/>
          <p:cNvSpPr txBox="1"/>
          <p:nvPr/>
        </p:nvSpPr>
        <p:spPr>
          <a:xfrm>
            <a:off x="3800002" y="5151271"/>
            <a:ext cx="1088760" cy="276999"/>
          </a:xfrm>
          <a:prstGeom prst="rect">
            <a:avLst/>
          </a:prstGeom>
          <a:noFill/>
        </p:spPr>
        <p:txBody>
          <a:bodyPr wrap="none" lIns="91440" rtlCol="0">
            <a:spAutoFit/>
          </a:bodyPr>
          <a:lstStyle/>
          <a:p>
            <a:pPr algn="ctr" defTabSz="457200">
              <a:spcAft>
                <a:spcPts val="600"/>
              </a:spcAft>
              <a:buClr>
                <a:srgbClr val="133A72"/>
              </a:buClr>
            </a:pPr>
            <a:r>
              <a:rPr lang="en-US" sz="1200">
                <a:solidFill>
                  <a:prstClr val="white"/>
                </a:solidFill>
              </a:rPr>
              <a:t>Opportunistic</a:t>
            </a:r>
            <a:endParaRPr lang="en-US" sz="1200" dirty="0" err="1">
              <a:solidFill>
                <a:prstClr val="white"/>
              </a:solidFill>
            </a:endParaRPr>
          </a:p>
        </p:txBody>
      </p:sp>
      <p:sp>
        <p:nvSpPr>
          <p:cNvPr id="7" name="TextBox 6"/>
          <p:cNvSpPr txBox="1"/>
          <p:nvPr/>
        </p:nvSpPr>
        <p:spPr>
          <a:xfrm>
            <a:off x="7471591" y="5151271"/>
            <a:ext cx="822661" cy="276999"/>
          </a:xfrm>
          <a:prstGeom prst="rect">
            <a:avLst/>
          </a:prstGeom>
          <a:noFill/>
        </p:spPr>
        <p:txBody>
          <a:bodyPr wrap="none" lIns="91440" rtlCol="0">
            <a:spAutoFit/>
          </a:bodyPr>
          <a:lstStyle/>
          <a:p>
            <a:pPr algn="ctr" defTabSz="457200">
              <a:spcAft>
                <a:spcPts val="600"/>
              </a:spcAft>
              <a:buClr>
                <a:srgbClr val="133A72"/>
              </a:buClr>
            </a:pPr>
            <a:r>
              <a:rPr lang="en-US" sz="1200" dirty="0">
                <a:solidFill>
                  <a:prstClr val="white"/>
                </a:solidFill>
              </a:rPr>
              <a:t>Managed</a:t>
            </a:r>
          </a:p>
        </p:txBody>
      </p:sp>
      <p:sp>
        <p:nvSpPr>
          <p:cNvPr id="8" name="TextBox 7"/>
          <p:cNvSpPr txBox="1"/>
          <p:nvPr/>
        </p:nvSpPr>
        <p:spPr>
          <a:xfrm>
            <a:off x="5601555" y="5151271"/>
            <a:ext cx="966931" cy="276999"/>
          </a:xfrm>
          <a:prstGeom prst="rect">
            <a:avLst/>
          </a:prstGeom>
          <a:noFill/>
        </p:spPr>
        <p:txBody>
          <a:bodyPr wrap="none" lIns="91440" rtlCol="0">
            <a:spAutoFit/>
          </a:bodyPr>
          <a:lstStyle/>
          <a:p>
            <a:pPr algn="ctr" defTabSz="457200">
              <a:spcAft>
                <a:spcPts val="600"/>
              </a:spcAft>
              <a:buClr>
                <a:srgbClr val="133A72"/>
              </a:buClr>
            </a:pPr>
            <a:r>
              <a:rPr lang="en-US" sz="1200" dirty="0">
                <a:solidFill>
                  <a:prstClr val="white"/>
                </a:solidFill>
              </a:rPr>
              <a:t>Repeatable</a:t>
            </a:r>
          </a:p>
        </p:txBody>
      </p:sp>
      <p:sp>
        <p:nvSpPr>
          <p:cNvPr id="9" name="TextBox 8"/>
          <p:cNvSpPr txBox="1"/>
          <p:nvPr/>
        </p:nvSpPr>
        <p:spPr>
          <a:xfrm>
            <a:off x="9210131" y="5151271"/>
            <a:ext cx="875561" cy="276999"/>
          </a:xfrm>
          <a:prstGeom prst="rect">
            <a:avLst/>
          </a:prstGeom>
          <a:noFill/>
        </p:spPr>
        <p:txBody>
          <a:bodyPr wrap="none" lIns="91440" rtlCol="0">
            <a:spAutoFit/>
          </a:bodyPr>
          <a:lstStyle/>
          <a:p>
            <a:pPr algn="ctr" defTabSz="457200">
              <a:spcAft>
                <a:spcPts val="600"/>
              </a:spcAft>
              <a:buClr>
                <a:srgbClr val="133A72"/>
              </a:buClr>
            </a:pPr>
            <a:r>
              <a:rPr lang="en-US" sz="1200" dirty="0" err="1">
                <a:solidFill>
                  <a:prstClr val="white"/>
                </a:solidFill>
              </a:rPr>
              <a:t>Optimised</a:t>
            </a:r>
            <a:endParaRPr lang="en-US" sz="1200" dirty="0">
              <a:solidFill>
                <a:prstClr val="white"/>
              </a:solidFill>
            </a:endParaRPr>
          </a:p>
        </p:txBody>
      </p:sp>
      <p:sp>
        <p:nvSpPr>
          <p:cNvPr id="20" name="Rectangle 19"/>
          <p:cNvSpPr/>
          <p:nvPr/>
        </p:nvSpPr>
        <p:spPr>
          <a:xfrm>
            <a:off x="0" y="442909"/>
            <a:ext cx="12192000" cy="140984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grpSp>
        <p:nvGrpSpPr>
          <p:cNvPr id="24" name="Group 23"/>
          <p:cNvGrpSpPr/>
          <p:nvPr/>
        </p:nvGrpSpPr>
        <p:grpSpPr>
          <a:xfrm>
            <a:off x="1809751" y="652423"/>
            <a:ext cx="1443039" cy="4053321"/>
            <a:chOff x="1809751" y="652423"/>
            <a:chExt cx="1443039" cy="4053321"/>
          </a:xfrm>
        </p:grpSpPr>
        <p:sp>
          <p:nvSpPr>
            <p:cNvPr id="10" name="TextBox 9"/>
            <p:cNvSpPr txBox="1"/>
            <p:nvPr/>
          </p:nvSpPr>
          <p:spPr>
            <a:xfrm>
              <a:off x="1995489" y="4244079"/>
              <a:ext cx="1257301" cy="461665"/>
            </a:xfrm>
            <a:prstGeom prst="rect">
              <a:avLst/>
            </a:prstGeom>
            <a:noFill/>
          </p:spPr>
          <p:txBody>
            <a:bodyPr wrap="square" lIns="91440" rtlCol="0">
              <a:spAutoFit/>
            </a:bodyPr>
            <a:lstStyle/>
            <a:p>
              <a:pPr algn="ctr" defTabSz="457200">
                <a:spcAft>
                  <a:spcPts val="600"/>
                </a:spcAft>
                <a:buClr>
                  <a:srgbClr val="133A72"/>
                </a:buClr>
              </a:pPr>
              <a:r>
                <a:rPr lang="en-US" sz="1200" b="1" dirty="0">
                  <a:solidFill>
                    <a:prstClr val="white"/>
                  </a:solidFill>
                </a:rPr>
                <a:t>IOT Experimenter</a:t>
              </a:r>
            </a:p>
          </p:txBody>
        </p:sp>
        <p:sp>
          <p:nvSpPr>
            <p:cNvPr id="15" name="TextBox 14"/>
            <p:cNvSpPr txBox="1"/>
            <p:nvPr/>
          </p:nvSpPr>
          <p:spPr>
            <a:xfrm>
              <a:off x="1809751" y="652423"/>
              <a:ext cx="1328738" cy="830997"/>
            </a:xfrm>
            <a:prstGeom prst="rect">
              <a:avLst/>
            </a:prstGeom>
            <a:noFill/>
          </p:spPr>
          <p:txBody>
            <a:bodyPr wrap="square" lIns="91440" rtlCol="0">
              <a:spAutoFit/>
            </a:bodyPr>
            <a:lstStyle/>
            <a:p>
              <a:pPr algn="ctr" defTabSz="457200">
                <a:spcAft>
                  <a:spcPts val="600"/>
                </a:spcAft>
                <a:buClr>
                  <a:srgbClr val="133A72"/>
                </a:buClr>
              </a:pPr>
              <a:r>
                <a:rPr lang="en-US" sz="1200" dirty="0">
                  <a:solidFill>
                    <a:srgbClr val="FF0000"/>
                  </a:solidFill>
                </a:rPr>
                <a:t>Little or no monetary or business value is achieved </a:t>
              </a:r>
            </a:p>
          </p:txBody>
        </p:sp>
      </p:grpSp>
      <p:grpSp>
        <p:nvGrpSpPr>
          <p:cNvPr id="25" name="Group 24"/>
          <p:cNvGrpSpPr/>
          <p:nvPr/>
        </p:nvGrpSpPr>
        <p:grpSpPr>
          <a:xfrm>
            <a:off x="3424240" y="652423"/>
            <a:ext cx="1600198" cy="3463064"/>
            <a:chOff x="3424240" y="652423"/>
            <a:chExt cx="1600198" cy="3463064"/>
          </a:xfrm>
        </p:grpSpPr>
        <p:sp>
          <p:nvSpPr>
            <p:cNvPr id="11" name="TextBox 10"/>
            <p:cNvSpPr txBox="1"/>
            <p:nvPr/>
          </p:nvSpPr>
          <p:spPr>
            <a:xfrm>
              <a:off x="3739150" y="3653822"/>
              <a:ext cx="1149612" cy="461665"/>
            </a:xfrm>
            <a:prstGeom prst="rect">
              <a:avLst/>
            </a:prstGeom>
            <a:noFill/>
          </p:spPr>
          <p:txBody>
            <a:bodyPr wrap="square" lIns="91440" rtlCol="0">
              <a:spAutoFit/>
            </a:bodyPr>
            <a:lstStyle/>
            <a:p>
              <a:pPr algn="ctr" defTabSz="457200">
                <a:spcAft>
                  <a:spcPts val="600"/>
                </a:spcAft>
                <a:buClr>
                  <a:srgbClr val="133A72"/>
                </a:buClr>
              </a:pPr>
              <a:r>
                <a:rPr lang="en-US" sz="1200" b="1" dirty="0">
                  <a:solidFill>
                    <a:prstClr val="black">
                      <a:lumMod val="75000"/>
                      <a:lumOff val="25000"/>
                    </a:prstClr>
                  </a:solidFill>
                </a:rPr>
                <a:t>IOT </a:t>
              </a:r>
              <a:br>
                <a:rPr lang="en-US" sz="1200" b="1" dirty="0">
                  <a:solidFill>
                    <a:prstClr val="black">
                      <a:lumMod val="75000"/>
                      <a:lumOff val="25000"/>
                    </a:prstClr>
                  </a:solidFill>
                </a:rPr>
              </a:br>
              <a:r>
                <a:rPr lang="en-US" sz="1200" b="1" dirty="0">
                  <a:solidFill>
                    <a:prstClr val="black">
                      <a:lumMod val="75000"/>
                      <a:lumOff val="25000"/>
                    </a:prstClr>
                  </a:solidFill>
                </a:rPr>
                <a:t>Explorer</a:t>
              </a:r>
            </a:p>
          </p:txBody>
        </p:sp>
        <p:sp>
          <p:nvSpPr>
            <p:cNvPr id="16" name="TextBox 15"/>
            <p:cNvSpPr txBox="1"/>
            <p:nvPr/>
          </p:nvSpPr>
          <p:spPr>
            <a:xfrm>
              <a:off x="3424240" y="652423"/>
              <a:ext cx="1600198" cy="1200329"/>
            </a:xfrm>
            <a:prstGeom prst="rect">
              <a:avLst/>
            </a:prstGeom>
            <a:noFill/>
          </p:spPr>
          <p:txBody>
            <a:bodyPr wrap="square" lIns="91440" rtlCol="0">
              <a:spAutoFit/>
            </a:bodyPr>
            <a:lstStyle/>
            <a:p>
              <a:pPr algn="ctr" defTabSz="457200">
                <a:spcAft>
                  <a:spcPts val="600"/>
                </a:spcAft>
                <a:buClr>
                  <a:srgbClr val="133A72"/>
                </a:buClr>
              </a:pPr>
              <a:r>
                <a:rPr lang="en-US" sz="1200" dirty="0">
                  <a:solidFill>
                    <a:srgbClr val="D66A24">
                      <a:lumMod val="60000"/>
                      <a:lumOff val="40000"/>
                    </a:srgbClr>
                  </a:solidFill>
                </a:rPr>
                <a:t>LOB leaders are pressured by customers and competitors to accelerate IOT rollout</a:t>
              </a:r>
            </a:p>
          </p:txBody>
        </p:sp>
      </p:grpSp>
      <p:grpSp>
        <p:nvGrpSpPr>
          <p:cNvPr id="26" name="Group 25"/>
          <p:cNvGrpSpPr/>
          <p:nvPr/>
        </p:nvGrpSpPr>
        <p:grpSpPr>
          <a:xfrm>
            <a:off x="5189687" y="652423"/>
            <a:ext cx="1443154" cy="2776906"/>
            <a:chOff x="5189687" y="652423"/>
            <a:chExt cx="1443154" cy="2776906"/>
          </a:xfrm>
        </p:grpSpPr>
        <p:sp>
          <p:nvSpPr>
            <p:cNvPr id="12" name="TextBox 11"/>
            <p:cNvSpPr txBox="1"/>
            <p:nvPr/>
          </p:nvSpPr>
          <p:spPr>
            <a:xfrm>
              <a:off x="5383210" y="2967664"/>
              <a:ext cx="1149612" cy="461665"/>
            </a:xfrm>
            <a:prstGeom prst="rect">
              <a:avLst/>
            </a:prstGeom>
            <a:noFill/>
          </p:spPr>
          <p:txBody>
            <a:bodyPr wrap="square" lIns="91440" rtlCol="0">
              <a:spAutoFit/>
            </a:bodyPr>
            <a:lstStyle/>
            <a:p>
              <a:pPr algn="ctr" defTabSz="457200">
                <a:spcAft>
                  <a:spcPts val="600"/>
                </a:spcAft>
                <a:buClr>
                  <a:srgbClr val="133A72"/>
                </a:buClr>
              </a:pPr>
              <a:r>
                <a:rPr lang="en-US" sz="1200" b="1" dirty="0">
                  <a:solidFill>
                    <a:prstClr val="black">
                      <a:lumMod val="75000"/>
                      <a:lumOff val="25000"/>
                    </a:prstClr>
                  </a:solidFill>
                </a:rPr>
                <a:t>IOT </a:t>
              </a:r>
              <a:br>
                <a:rPr lang="en-US" sz="1200" b="1" dirty="0">
                  <a:solidFill>
                    <a:prstClr val="black">
                      <a:lumMod val="75000"/>
                      <a:lumOff val="25000"/>
                    </a:prstClr>
                  </a:solidFill>
                </a:rPr>
              </a:br>
              <a:r>
                <a:rPr lang="en-US" sz="1200" b="1" dirty="0">
                  <a:solidFill>
                    <a:prstClr val="black">
                      <a:lumMod val="75000"/>
                      <a:lumOff val="25000"/>
                    </a:prstClr>
                  </a:solidFill>
                </a:rPr>
                <a:t>Connecter</a:t>
              </a:r>
            </a:p>
          </p:txBody>
        </p:sp>
        <p:sp>
          <p:nvSpPr>
            <p:cNvPr id="17" name="TextBox 16"/>
            <p:cNvSpPr txBox="1"/>
            <p:nvPr/>
          </p:nvSpPr>
          <p:spPr>
            <a:xfrm>
              <a:off x="5189687" y="652423"/>
              <a:ext cx="1443154" cy="830997"/>
            </a:xfrm>
            <a:prstGeom prst="rect">
              <a:avLst/>
            </a:prstGeom>
            <a:noFill/>
          </p:spPr>
          <p:txBody>
            <a:bodyPr wrap="square" lIns="91440" rtlCol="0">
              <a:spAutoFit/>
            </a:bodyPr>
            <a:lstStyle/>
            <a:p>
              <a:pPr algn="ctr" defTabSz="457200">
                <a:spcAft>
                  <a:spcPts val="600"/>
                </a:spcAft>
                <a:buClr>
                  <a:srgbClr val="133A72"/>
                </a:buClr>
              </a:pPr>
              <a:r>
                <a:rPr lang="en-US" sz="1200" dirty="0">
                  <a:solidFill>
                    <a:srgbClr val="6EC220">
                      <a:lumMod val="75000"/>
                    </a:srgbClr>
                  </a:solidFill>
                </a:rPr>
                <a:t>Initial outcomes are </a:t>
              </a:r>
              <a:r>
                <a:rPr lang="en-US" sz="1200" dirty="0" err="1">
                  <a:solidFill>
                    <a:srgbClr val="6EC220">
                      <a:lumMod val="75000"/>
                    </a:srgbClr>
                  </a:solidFill>
                </a:rPr>
                <a:t>realised</a:t>
              </a:r>
              <a:r>
                <a:rPr lang="en-US" sz="1200" dirty="0">
                  <a:solidFill>
                    <a:srgbClr val="6EC220">
                      <a:lumMod val="75000"/>
                    </a:srgbClr>
                  </a:solidFill>
                </a:rPr>
                <a:t> but defining concrete ROI is challenging </a:t>
              </a:r>
            </a:p>
          </p:txBody>
        </p:sp>
      </p:grpSp>
      <p:grpSp>
        <p:nvGrpSpPr>
          <p:cNvPr id="27" name="Group 26"/>
          <p:cNvGrpSpPr/>
          <p:nvPr/>
        </p:nvGrpSpPr>
        <p:grpSpPr>
          <a:xfrm>
            <a:off x="7030046" y="652423"/>
            <a:ext cx="1464746" cy="2286665"/>
            <a:chOff x="7030046" y="652423"/>
            <a:chExt cx="1464746" cy="2286665"/>
          </a:xfrm>
        </p:grpSpPr>
        <p:sp>
          <p:nvSpPr>
            <p:cNvPr id="13" name="TextBox 12"/>
            <p:cNvSpPr txBox="1"/>
            <p:nvPr/>
          </p:nvSpPr>
          <p:spPr>
            <a:xfrm>
              <a:off x="7144639" y="2477423"/>
              <a:ext cx="1149612" cy="461665"/>
            </a:xfrm>
            <a:prstGeom prst="rect">
              <a:avLst/>
            </a:prstGeom>
            <a:noFill/>
          </p:spPr>
          <p:txBody>
            <a:bodyPr wrap="square" lIns="91440" rtlCol="0">
              <a:spAutoFit/>
            </a:bodyPr>
            <a:lstStyle/>
            <a:p>
              <a:pPr algn="ctr" defTabSz="457200">
                <a:spcAft>
                  <a:spcPts val="600"/>
                </a:spcAft>
                <a:buClr>
                  <a:srgbClr val="133A72"/>
                </a:buClr>
              </a:pPr>
              <a:r>
                <a:rPr lang="en-US" sz="1200" b="1" dirty="0">
                  <a:solidFill>
                    <a:prstClr val="black">
                      <a:lumMod val="75000"/>
                      <a:lumOff val="25000"/>
                    </a:prstClr>
                  </a:solidFill>
                </a:rPr>
                <a:t>IOT </a:t>
              </a:r>
              <a:br>
                <a:rPr lang="en-US" sz="1200" b="1" dirty="0">
                  <a:solidFill>
                    <a:prstClr val="black">
                      <a:lumMod val="75000"/>
                      <a:lumOff val="25000"/>
                    </a:prstClr>
                  </a:solidFill>
                </a:rPr>
              </a:br>
              <a:r>
                <a:rPr lang="en-US" sz="1200" b="1" dirty="0">
                  <a:solidFill>
                    <a:prstClr val="black">
                      <a:lumMod val="75000"/>
                      <a:lumOff val="25000"/>
                    </a:prstClr>
                  </a:solidFill>
                </a:rPr>
                <a:t>Strategist</a:t>
              </a:r>
            </a:p>
          </p:txBody>
        </p:sp>
        <p:sp>
          <p:nvSpPr>
            <p:cNvPr id="18" name="TextBox 17"/>
            <p:cNvSpPr txBox="1"/>
            <p:nvPr/>
          </p:nvSpPr>
          <p:spPr>
            <a:xfrm>
              <a:off x="7030046" y="652423"/>
              <a:ext cx="1464746" cy="1015663"/>
            </a:xfrm>
            <a:prstGeom prst="rect">
              <a:avLst/>
            </a:prstGeom>
            <a:noFill/>
          </p:spPr>
          <p:txBody>
            <a:bodyPr wrap="square" lIns="91440" rtlCol="0">
              <a:spAutoFit/>
            </a:bodyPr>
            <a:lstStyle/>
            <a:p>
              <a:pPr algn="ctr" defTabSz="457200">
                <a:spcAft>
                  <a:spcPts val="600"/>
                </a:spcAft>
                <a:buClr>
                  <a:srgbClr val="133A72"/>
                </a:buClr>
              </a:pPr>
              <a:r>
                <a:rPr lang="en-US" sz="1200" dirty="0">
                  <a:solidFill>
                    <a:srgbClr val="6EC220">
                      <a:lumMod val="75000"/>
                    </a:srgbClr>
                  </a:solidFill>
                </a:rPr>
                <a:t>IOT solution impact capex and opex, bringing early transformation </a:t>
              </a:r>
            </a:p>
          </p:txBody>
        </p:sp>
      </p:grpSp>
      <p:grpSp>
        <p:nvGrpSpPr>
          <p:cNvPr id="28" name="Group 27"/>
          <p:cNvGrpSpPr/>
          <p:nvPr/>
        </p:nvGrpSpPr>
        <p:grpSpPr>
          <a:xfrm>
            <a:off x="8891997" y="652423"/>
            <a:ext cx="1378798" cy="1706669"/>
            <a:chOff x="8891997" y="652423"/>
            <a:chExt cx="1378798" cy="1706669"/>
          </a:xfrm>
        </p:grpSpPr>
        <p:sp>
          <p:nvSpPr>
            <p:cNvPr id="14" name="TextBox 13"/>
            <p:cNvSpPr txBox="1"/>
            <p:nvPr/>
          </p:nvSpPr>
          <p:spPr>
            <a:xfrm>
              <a:off x="8993231" y="1897427"/>
              <a:ext cx="1149612" cy="461665"/>
            </a:xfrm>
            <a:prstGeom prst="rect">
              <a:avLst/>
            </a:prstGeom>
            <a:noFill/>
          </p:spPr>
          <p:txBody>
            <a:bodyPr wrap="square" lIns="91440" rtlCol="0">
              <a:spAutoFit/>
            </a:bodyPr>
            <a:lstStyle/>
            <a:p>
              <a:pPr algn="ctr" defTabSz="457200">
                <a:spcAft>
                  <a:spcPts val="600"/>
                </a:spcAft>
                <a:buClr>
                  <a:srgbClr val="133A72"/>
                </a:buClr>
              </a:pPr>
              <a:r>
                <a:rPr lang="en-US" sz="1200" b="1" dirty="0">
                  <a:solidFill>
                    <a:prstClr val="white"/>
                  </a:solidFill>
                </a:rPr>
                <a:t>IOT </a:t>
              </a:r>
              <a:br>
                <a:rPr lang="en-US" sz="1200" b="1" dirty="0">
                  <a:solidFill>
                    <a:prstClr val="white"/>
                  </a:solidFill>
                </a:rPr>
              </a:br>
              <a:r>
                <a:rPr lang="en-US" sz="1200" b="1" dirty="0">
                  <a:solidFill>
                    <a:prstClr val="white"/>
                  </a:solidFill>
                </a:rPr>
                <a:t>Disruptor</a:t>
              </a:r>
            </a:p>
          </p:txBody>
        </p:sp>
        <p:sp>
          <p:nvSpPr>
            <p:cNvPr id="19" name="TextBox 18"/>
            <p:cNvSpPr txBox="1"/>
            <p:nvPr/>
          </p:nvSpPr>
          <p:spPr>
            <a:xfrm>
              <a:off x="8891997" y="652423"/>
              <a:ext cx="1378798" cy="1015663"/>
            </a:xfrm>
            <a:prstGeom prst="rect">
              <a:avLst/>
            </a:prstGeom>
            <a:noFill/>
          </p:spPr>
          <p:txBody>
            <a:bodyPr wrap="square" lIns="91440" rtlCol="0">
              <a:spAutoFit/>
            </a:bodyPr>
            <a:lstStyle/>
            <a:p>
              <a:pPr algn="ctr" defTabSz="457200">
                <a:spcAft>
                  <a:spcPts val="600"/>
                </a:spcAft>
                <a:buClr>
                  <a:srgbClr val="133A72"/>
                </a:buClr>
              </a:pPr>
              <a:r>
                <a:rPr lang="en-US" sz="1200" dirty="0">
                  <a:solidFill>
                    <a:srgbClr val="00B0F0"/>
                  </a:solidFill>
                </a:rPr>
                <a:t>IOT functions as major influencer and key driver of digital transformation</a:t>
              </a:r>
            </a:p>
          </p:txBody>
        </p:sp>
      </p:grpSp>
      <p:sp>
        <p:nvSpPr>
          <p:cNvPr id="21" name="TextBox 20"/>
          <p:cNvSpPr txBox="1"/>
          <p:nvPr/>
        </p:nvSpPr>
        <p:spPr>
          <a:xfrm>
            <a:off x="1524000" y="5590026"/>
            <a:ext cx="9144000" cy="769441"/>
          </a:xfrm>
          <a:prstGeom prst="rect">
            <a:avLst/>
          </a:prstGeom>
          <a:solidFill>
            <a:srgbClr val="000000">
              <a:alpha val="23922"/>
            </a:srgbClr>
          </a:solidFill>
        </p:spPr>
        <p:txBody>
          <a:bodyPr wrap="square" lIns="91440" rtlCol="0">
            <a:spAutoFit/>
          </a:bodyPr>
          <a:lstStyle/>
          <a:p>
            <a:pPr algn="ctr" defTabSz="457200">
              <a:spcAft>
                <a:spcPts val="600"/>
              </a:spcAft>
              <a:buClr>
                <a:srgbClr val="133A72"/>
              </a:buClr>
            </a:pPr>
            <a:r>
              <a:rPr lang="en-US" sz="4400" dirty="0">
                <a:solidFill>
                  <a:prstClr val="white"/>
                </a:solidFill>
                <a:latin typeface="Calibri" charset="0"/>
                <a:ea typeface="Calibri" charset="0"/>
                <a:cs typeface="Calibri" charset="0"/>
              </a:rPr>
              <a:t>IoT is a journey</a:t>
            </a:r>
            <a:r>
              <a:rPr lang="is-IS" sz="4400" dirty="0">
                <a:solidFill>
                  <a:prstClr val="white"/>
                </a:solidFill>
                <a:latin typeface="Calibri" charset="0"/>
                <a:ea typeface="Calibri" charset="0"/>
                <a:cs typeface="Calibri" charset="0"/>
              </a:rPr>
              <a:t>…</a:t>
            </a:r>
            <a:endParaRPr lang="en-US" sz="4400" dirty="0">
              <a:solidFill>
                <a:prstClr val="white"/>
              </a:solidFill>
              <a:latin typeface="Calibri" charset="0"/>
              <a:ea typeface="Calibri" charset="0"/>
              <a:cs typeface="Calibri" charset="0"/>
            </a:endParaRPr>
          </a:p>
        </p:txBody>
      </p:sp>
      <p:grpSp>
        <p:nvGrpSpPr>
          <p:cNvPr id="29" name="Group 28"/>
          <p:cNvGrpSpPr/>
          <p:nvPr/>
        </p:nvGrpSpPr>
        <p:grpSpPr>
          <a:xfrm>
            <a:off x="1524001" y="2534475"/>
            <a:ext cx="3094961" cy="1042056"/>
            <a:chOff x="1524001" y="2534475"/>
            <a:chExt cx="3094961" cy="1042056"/>
          </a:xfrm>
        </p:grpSpPr>
        <p:sp>
          <p:nvSpPr>
            <p:cNvPr id="22" name="TextBox 21"/>
            <p:cNvSpPr txBox="1"/>
            <p:nvPr/>
          </p:nvSpPr>
          <p:spPr>
            <a:xfrm>
              <a:off x="1524001" y="2534475"/>
              <a:ext cx="2215150" cy="923330"/>
            </a:xfrm>
            <a:prstGeom prst="rect">
              <a:avLst/>
            </a:prstGeom>
            <a:noFill/>
          </p:spPr>
          <p:txBody>
            <a:bodyPr wrap="square" lIns="91440" rtlCol="0">
              <a:spAutoFit/>
            </a:bodyPr>
            <a:lstStyle/>
            <a:p>
              <a:pPr algn="ctr" defTabSz="457200">
                <a:spcAft>
                  <a:spcPts val="600"/>
                </a:spcAft>
                <a:buClr>
                  <a:srgbClr val="133A72"/>
                </a:buClr>
              </a:pPr>
              <a:r>
                <a:rPr lang="en-US" dirty="0">
                  <a:solidFill>
                    <a:prstClr val="white"/>
                  </a:solidFill>
                </a:rPr>
                <a:t>Most Australian enterprises are here</a:t>
              </a:r>
            </a:p>
          </p:txBody>
        </p:sp>
        <p:sp>
          <p:nvSpPr>
            <p:cNvPr id="23" name="Bent Arrow 22"/>
            <p:cNvSpPr/>
            <p:nvPr/>
          </p:nvSpPr>
          <p:spPr>
            <a:xfrm rot="15953030" flipH="1" flipV="1">
              <a:off x="3738684" y="2696254"/>
              <a:ext cx="814387" cy="946168"/>
            </a:xfrm>
            <a:prstGeom prst="bentArrow">
              <a:avLst>
                <a:gd name="adj1" fmla="val 25000"/>
                <a:gd name="adj2" fmla="val 32275"/>
                <a:gd name="adj3" fmla="val 25000"/>
                <a:gd name="adj4" fmla="val 43750"/>
              </a:avLst>
            </a:prstGeom>
            <a:effectLst>
              <a:outerShdw blurRad="40000" dist="23000" dir="102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black"/>
                </a:solidFill>
              </a:endParaRPr>
            </a:p>
          </p:txBody>
        </p:sp>
      </p:grpSp>
    </p:spTree>
    <p:extLst>
      <p:ext uri="{BB962C8B-B14F-4D97-AF65-F5344CB8AC3E}">
        <p14:creationId xmlns:p14="http://schemas.microsoft.com/office/powerpoint/2010/main" val="247211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 presetClass="entr" presetSubtype="1"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500" fill="hold"/>
                                        <p:tgtEl>
                                          <p:spTgt spid="24"/>
                                        </p:tgtEl>
                                        <p:attrNameLst>
                                          <p:attrName>ppt_x</p:attrName>
                                        </p:attrNameLst>
                                      </p:cBhvr>
                                      <p:tavLst>
                                        <p:tav tm="0">
                                          <p:val>
                                            <p:strVal val="#ppt_x"/>
                                          </p:val>
                                        </p:tav>
                                        <p:tav tm="100000">
                                          <p:val>
                                            <p:strVal val="#ppt_x"/>
                                          </p:val>
                                        </p:tav>
                                      </p:tavLst>
                                    </p:anim>
                                    <p:anim calcmode="lin" valueType="num">
                                      <p:cBhvr additive="base">
                                        <p:cTn id="11"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ppt_x"/>
                                          </p:val>
                                        </p:tav>
                                        <p:tav tm="100000">
                                          <p:val>
                                            <p:strVal val="#ppt_x"/>
                                          </p:val>
                                        </p:tav>
                                      </p:tavLst>
                                    </p:anim>
                                    <p:anim calcmode="lin" valueType="num">
                                      <p:cBhvr additive="base">
                                        <p:cTn id="17"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ppt_x"/>
                                          </p:val>
                                        </p:tav>
                                        <p:tav tm="100000">
                                          <p:val>
                                            <p:strVal val="#ppt_x"/>
                                          </p:val>
                                        </p:tav>
                                      </p:tavLst>
                                    </p:anim>
                                    <p:anim calcmode="lin" valueType="num">
                                      <p:cBhvr additive="base">
                                        <p:cTn id="23"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additive="base">
                                        <p:cTn id="28" dur="500" fill="hold"/>
                                        <p:tgtEl>
                                          <p:spTgt spid="27"/>
                                        </p:tgtEl>
                                        <p:attrNameLst>
                                          <p:attrName>ppt_x</p:attrName>
                                        </p:attrNameLst>
                                      </p:cBhvr>
                                      <p:tavLst>
                                        <p:tav tm="0">
                                          <p:val>
                                            <p:strVal val="#ppt_x"/>
                                          </p:val>
                                        </p:tav>
                                        <p:tav tm="100000">
                                          <p:val>
                                            <p:strVal val="#ppt_x"/>
                                          </p:val>
                                        </p:tav>
                                      </p:tavLst>
                                    </p:anim>
                                    <p:anim calcmode="lin" valueType="num">
                                      <p:cBhvr additive="base">
                                        <p:cTn id="29"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500" fill="hold"/>
                                        <p:tgtEl>
                                          <p:spTgt spid="28"/>
                                        </p:tgtEl>
                                        <p:attrNameLst>
                                          <p:attrName>ppt_x</p:attrName>
                                        </p:attrNameLst>
                                      </p:cBhvr>
                                      <p:tavLst>
                                        <p:tav tm="0">
                                          <p:val>
                                            <p:strVal val="#ppt_x"/>
                                          </p:val>
                                        </p:tav>
                                        <p:tav tm="100000">
                                          <p:val>
                                            <p:strVal val="#ppt_x"/>
                                          </p:val>
                                        </p:tav>
                                      </p:tavLst>
                                    </p:anim>
                                    <p:anim calcmode="lin" valueType="num">
                                      <p:cBhvr additive="base">
                                        <p:cTn id="35"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32B3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30879362-658A-E344-B7E9-F19991414F7F}" type="slidenum">
              <a:rPr lang="en-US" smtClean="0"/>
              <a:pPr/>
              <a:t>11</a:t>
            </a:fld>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06597" y="857250"/>
            <a:ext cx="9161404" cy="5155224"/>
          </a:xfrm>
          <a:prstGeom prst="rect">
            <a:avLst/>
          </a:prstGeom>
        </p:spPr>
      </p:pic>
      <p:sp>
        <p:nvSpPr>
          <p:cNvPr id="21" name="Title 1"/>
          <p:cNvSpPr txBox="1">
            <a:spLocks/>
          </p:cNvSpPr>
          <p:nvPr/>
        </p:nvSpPr>
        <p:spPr>
          <a:xfrm>
            <a:off x="1640627" y="857252"/>
            <a:ext cx="8927172" cy="887933"/>
          </a:xfrm>
          <a:prstGeom prst="rect">
            <a:avLst/>
          </a:prstGeom>
        </p:spPr>
        <p:txBody>
          <a:bodyPr>
            <a:noAutofit/>
          </a:bodyPr>
          <a:lstStyle>
            <a:lvl1pPr algn="l" defTabSz="457200" rtl="0" eaLnBrk="1" latinLnBrk="0" hangingPunct="1">
              <a:spcBef>
                <a:spcPct val="0"/>
              </a:spcBef>
              <a:buNone/>
              <a:defRPr sz="3200" kern="1200">
                <a:solidFill>
                  <a:schemeClr val="tx1"/>
                </a:solidFill>
                <a:latin typeface="Calibri"/>
                <a:ea typeface="+mj-ea"/>
                <a:cs typeface="Calibri"/>
              </a:defRPr>
            </a:lvl1pPr>
          </a:lstStyle>
          <a:p>
            <a:r>
              <a:rPr lang="en-US" sz="4800" dirty="0">
                <a:solidFill>
                  <a:prstClr val="white"/>
                </a:solidFill>
              </a:rPr>
              <a:t>Operational Excellence</a:t>
            </a:r>
          </a:p>
        </p:txBody>
      </p:sp>
      <p:sp>
        <p:nvSpPr>
          <p:cNvPr id="23" name="TextBox 22"/>
          <p:cNvSpPr txBox="1"/>
          <p:nvPr/>
        </p:nvSpPr>
        <p:spPr>
          <a:xfrm>
            <a:off x="3658671" y="4718320"/>
            <a:ext cx="4681140" cy="1200329"/>
          </a:xfrm>
          <a:prstGeom prst="rect">
            <a:avLst/>
          </a:prstGeom>
          <a:noFill/>
        </p:spPr>
        <p:txBody>
          <a:bodyPr wrap="square" lIns="91440" rtlCol="0">
            <a:spAutoFit/>
          </a:bodyPr>
          <a:lstStyle/>
          <a:p>
            <a:pPr defTabSz="457200">
              <a:spcAft>
                <a:spcPts val="600"/>
              </a:spcAft>
              <a:buClr>
                <a:srgbClr val="133A72"/>
              </a:buClr>
            </a:pPr>
            <a:r>
              <a:rPr lang="en-US" sz="2400" dirty="0">
                <a:solidFill>
                  <a:prstClr val="white"/>
                </a:solidFill>
                <a:latin typeface="Calibri" charset="0"/>
                <a:ea typeface="Calibri" charset="0"/>
                <a:cs typeface="Calibri" charset="0"/>
              </a:rPr>
              <a:t>of APeJ enterprises will see IoT </a:t>
            </a:r>
            <a:br>
              <a:rPr lang="en-US" sz="2400" dirty="0">
                <a:solidFill>
                  <a:prstClr val="white"/>
                </a:solidFill>
                <a:latin typeface="Calibri" charset="0"/>
                <a:ea typeface="Calibri" charset="0"/>
                <a:cs typeface="Calibri" charset="0"/>
              </a:rPr>
            </a:br>
            <a:r>
              <a:rPr lang="en-US" sz="2400" dirty="0">
                <a:solidFill>
                  <a:prstClr val="white"/>
                </a:solidFill>
                <a:latin typeface="Calibri" charset="0"/>
                <a:ea typeface="Calibri" charset="0"/>
                <a:cs typeface="Calibri" charset="0"/>
              </a:rPr>
              <a:t>as an opportunity for </a:t>
            </a:r>
            <a:br>
              <a:rPr lang="en-US" sz="2400" dirty="0">
                <a:solidFill>
                  <a:prstClr val="white"/>
                </a:solidFill>
                <a:latin typeface="Calibri" charset="0"/>
                <a:ea typeface="Calibri" charset="0"/>
                <a:cs typeface="Calibri" charset="0"/>
              </a:rPr>
            </a:br>
            <a:r>
              <a:rPr lang="en-US" sz="2400" dirty="0">
                <a:solidFill>
                  <a:prstClr val="white"/>
                </a:solidFill>
                <a:latin typeface="Calibri" charset="0"/>
                <a:ea typeface="Calibri" charset="0"/>
                <a:cs typeface="Calibri" charset="0"/>
              </a:rPr>
              <a:t>revenue generation in 2016</a:t>
            </a:r>
            <a:endParaRPr lang="en-US" sz="2400" dirty="0">
              <a:solidFill>
                <a:prstClr val="white"/>
              </a:solidFill>
            </a:endParaRPr>
          </a:p>
        </p:txBody>
      </p:sp>
      <p:sp>
        <p:nvSpPr>
          <p:cNvPr id="24" name="TextBox 23"/>
          <p:cNvSpPr txBox="1"/>
          <p:nvPr/>
        </p:nvSpPr>
        <p:spPr>
          <a:xfrm>
            <a:off x="1474988" y="4510026"/>
            <a:ext cx="2311851" cy="1569660"/>
          </a:xfrm>
          <a:prstGeom prst="rect">
            <a:avLst/>
          </a:prstGeom>
          <a:noFill/>
        </p:spPr>
        <p:txBody>
          <a:bodyPr wrap="none" lIns="91440" rtlCol="0">
            <a:spAutoFit/>
          </a:bodyPr>
          <a:lstStyle>
            <a:defPPr>
              <a:defRPr lang="en-US"/>
            </a:defPPr>
            <a:lvl1pPr>
              <a:spcAft>
                <a:spcPts val="600"/>
              </a:spcAft>
              <a:buClr>
                <a:schemeClr val="tx2"/>
              </a:buClr>
              <a:defRPr sz="9600" b="1">
                <a:ln w="22225">
                  <a:solidFill>
                    <a:schemeClr val="tx1"/>
                  </a:solidFill>
                  <a:prstDash val="solid"/>
                </a:ln>
                <a:solidFill>
                  <a:srgbClr val="FFFF00"/>
                </a:solidFill>
                <a:latin typeface="Calibri" charset="0"/>
                <a:ea typeface="Calibri" charset="0"/>
                <a:cs typeface="Calibri" charset="0"/>
              </a:defRPr>
            </a:lvl1pPr>
          </a:lstStyle>
          <a:p>
            <a:pPr defTabSz="457200">
              <a:buClr>
                <a:srgbClr val="133A72"/>
              </a:buClr>
            </a:pPr>
            <a:r>
              <a:rPr lang="en-US" dirty="0">
                <a:ln w="22225">
                  <a:solidFill>
                    <a:prstClr val="black"/>
                  </a:solidFill>
                  <a:prstDash val="solid"/>
                </a:ln>
                <a:solidFill>
                  <a:srgbClr val="00FF00"/>
                </a:solidFill>
              </a:rPr>
              <a:t>12%</a:t>
            </a:r>
          </a:p>
        </p:txBody>
      </p:sp>
      <p:sp>
        <p:nvSpPr>
          <p:cNvPr id="19" name="TextBox 18"/>
          <p:cNvSpPr txBox="1"/>
          <p:nvPr/>
        </p:nvSpPr>
        <p:spPr>
          <a:xfrm>
            <a:off x="4112759" y="5836865"/>
            <a:ext cx="4036067" cy="215444"/>
          </a:xfrm>
          <a:prstGeom prst="rect">
            <a:avLst/>
          </a:prstGeom>
          <a:noFill/>
        </p:spPr>
        <p:txBody>
          <a:bodyPr wrap="square" lIns="91440" rtlCol="0">
            <a:spAutoFit/>
          </a:bodyPr>
          <a:lstStyle/>
          <a:p>
            <a:pPr defTabSz="457200">
              <a:spcAft>
                <a:spcPts val="600"/>
              </a:spcAft>
              <a:buClr>
                <a:srgbClr val="133A72"/>
              </a:buClr>
            </a:pPr>
            <a:r>
              <a:rPr lang="en-US" sz="800" dirty="0">
                <a:solidFill>
                  <a:prstClr val="white"/>
                </a:solidFill>
                <a:latin typeface="Calibri" charset="0"/>
                <a:ea typeface="Calibri" charset="0"/>
                <a:cs typeface="Calibri" charset="0"/>
              </a:rPr>
              <a:t>Source: IDC WW IoT Survey, Sep 2015</a:t>
            </a:r>
            <a:r>
              <a:rPr lang="en-US" sz="800">
                <a:solidFill>
                  <a:prstClr val="white"/>
                </a:solidFill>
                <a:latin typeface="Calibri" charset="0"/>
                <a:ea typeface="Calibri" charset="0"/>
                <a:cs typeface="Calibri" charset="0"/>
              </a:rPr>
              <a:t>: AP=840; IDC Internet of Things Spending Guide, 2016</a:t>
            </a:r>
          </a:p>
        </p:txBody>
      </p:sp>
      <p:grpSp>
        <p:nvGrpSpPr>
          <p:cNvPr id="17" name="Group 16"/>
          <p:cNvGrpSpPr/>
          <p:nvPr/>
        </p:nvGrpSpPr>
        <p:grpSpPr>
          <a:xfrm>
            <a:off x="7666894" y="938797"/>
            <a:ext cx="2900907" cy="2122393"/>
            <a:chOff x="5730102" y="81545"/>
            <a:chExt cx="3313697" cy="2329970"/>
          </a:xfrm>
        </p:grpSpPr>
        <p:sp>
          <p:nvSpPr>
            <p:cNvPr id="25" name="Rectangle 24"/>
            <p:cNvSpPr/>
            <p:nvPr/>
          </p:nvSpPr>
          <p:spPr>
            <a:xfrm>
              <a:off x="5730102" y="81545"/>
              <a:ext cx="3313697" cy="2329970"/>
            </a:xfrm>
            <a:prstGeom prst="rect">
              <a:avLst/>
            </a:prstGeom>
            <a:solidFill>
              <a:schemeClr val="bg1"/>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2000" u="sng" dirty="0">
                  <a:solidFill>
                    <a:prstClr val="black"/>
                  </a:solidFill>
                  <a:latin typeface="Calibri" charset="0"/>
                  <a:ea typeface="Calibri" charset="0"/>
                  <a:cs typeface="Calibri" charset="0"/>
                </a:rPr>
                <a:t>Top 5 APeJ IoT Use Cases</a:t>
              </a:r>
            </a:p>
            <a:p>
              <a:pPr algn="ctr" defTabSz="457200"/>
              <a:endParaRPr lang="en-US" sz="800" dirty="0">
                <a:solidFill>
                  <a:prstClr val="black"/>
                </a:solidFill>
                <a:latin typeface="Calibri" charset="0"/>
                <a:ea typeface="Calibri" charset="0"/>
                <a:cs typeface="Calibri" charset="0"/>
              </a:endParaRPr>
            </a:p>
            <a:p>
              <a:pPr marL="266700" indent="-266700" defTabSz="457200">
                <a:spcAft>
                  <a:spcPts val="600"/>
                </a:spcAft>
                <a:buFont typeface="+mj-lt"/>
                <a:buAutoNum type="arabicPeriod"/>
              </a:pPr>
              <a:r>
                <a:rPr lang="en-US" dirty="0">
                  <a:solidFill>
                    <a:prstClr val="black"/>
                  </a:solidFill>
                  <a:latin typeface="Calibri" charset="0"/>
                  <a:ea typeface="Calibri" charset="0"/>
                  <a:cs typeface="Calibri" charset="0"/>
                </a:rPr>
                <a:t>Manufacturing Ops</a:t>
              </a:r>
            </a:p>
            <a:p>
              <a:pPr marL="266700" indent="-266700" defTabSz="457200">
                <a:spcAft>
                  <a:spcPts val="600"/>
                </a:spcAft>
                <a:buFont typeface="+mj-lt"/>
                <a:buAutoNum type="arabicPeriod"/>
              </a:pPr>
              <a:r>
                <a:rPr lang="en-US" dirty="0">
                  <a:solidFill>
                    <a:prstClr val="black"/>
                  </a:solidFill>
                  <a:latin typeface="Calibri" charset="0"/>
                  <a:ea typeface="Calibri" charset="0"/>
                  <a:cs typeface="Calibri" charset="0"/>
                </a:rPr>
                <a:t>Freight Monitoring</a:t>
              </a:r>
            </a:p>
            <a:p>
              <a:pPr marL="266700" indent="-266700" defTabSz="457200">
                <a:spcAft>
                  <a:spcPts val="600"/>
                </a:spcAft>
                <a:buFont typeface="+mj-lt"/>
                <a:buAutoNum type="arabicPeriod"/>
              </a:pPr>
              <a:r>
                <a:rPr lang="en-US" dirty="0">
                  <a:solidFill>
                    <a:prstClr val="black"/>
                  </a:solidFill>
                  <a:latin typeface="Calibri" charset="0"/>
                  <a:ea typeface="Calibri" charset="0"/>
                  <a:cs typeface="Calibri" charset="0"/>
                </a:rPr>
                <a:t>Production Asset </a:t>
              </a:r>
              <a:r>
                <a:rPr lang="en-US" dirty="0" err="1">
                  <a:solidFill>
                    <a:prstClr val="black"/>
                  </a:solidFill>
                  <a:latin typeface="Calibri" charset="0"/>
                  <a:ea typeface="Calibri" charset="0"/>
                  <a:cs typeface="Calibri" charset="0"/>
                </a:rPr>
                <a:t>Mgmt</a:t>
              </a:r>
              <a:endParaRPr lang="en-US" dirty="0">
                <a:solidFill>
                  <a:prstClr val="black"/>
                </a:solidFill>
                <a:latin typeface="Calibri" charset="0"/>
                <a:ea typeface="Calibri" charset="0"/>
                <a:cs typeface="Calibri" charset="0"/>
              </a:endParaRPr>
            </a:p>
            <a:p>
              <a:pPr marL="266700" indent="-266700" defTabSz="457200">
                <a:spcAft>
                  <a:spcPts val="600"/>
                </a:spcAft>
                <a:buFont typeface="+mj-lt"/>
                <a:buAutoNum type="arabicPeriod"/>
              </a:pPr>
              <a:r>
                <a:rPr lang="en-US" dirty="0">
                  <a:solidFill>
                    <a:prstClr val="black"/>
                  </a:solidFill>
                  <a:latin typeface="Calibri" charset="0"/>
                  <a:ea typeface="Calibri" charset="0"/>
                  <a:cs typeface="Calibri" charset="0"/>
                </a:rPr>
                <a:t>Smart Grids</a:t>
              </a:r>
            </a:p>
            <a:p>
              <a:pPr marL="266700" indent="-266700" defTabSz="457200">
                <a:spcAft>
                  <a:spcPts val="600"/>
                </a:spcAft>
                <a:buFont typeface="+mj-lt"/>
                <a:buAutoNum type="arabicPeriod"/>
              </a:pPr>
              <a:r>
                <a:rPr lang="en-US" dirty="0">
                  <a:solidFill>
                    <a:prstClr val="black"/>
                  </a:solidFill>
                  <a:latin typeface="Calibri" charset="0"/>
                  <a:ea typeface="Calibri" charset="0"/>
                  <a:cs typeface="Calibri" charset="0"/>
                </a:rPr>
                <a:t>Smart Buildings</a:t>
              </a:r>
            </a:p>
          </p:txBody>
        </p:sp>
        <p:sp>
          <p:nvSpPr>
            <p:cNvPr id="16" name="Rectangle 15"/>
            <p:cNvSpPr/>
            <p:nvPr/>
          </p:nvSpPr>
          <p:spPr>
            <a:xfrm>
              <a:off x="5730102" y="81545"/>
              <a:ext cx="3313697" cy="471705"/>
            </a:xfrm>
            <a:prstGeom prst="rect">
              <a:avLst/>
            </a:prstGeom>
            <a:solidFill>
              <a:srgbClr val="FFFF00"/>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defTabSz="457200"/>
              <a:r>
                <a:rPr lang="en-US" sz="2000" dirty="0">
                  <a:solidFill>
                    <a:prstClr val="black"/>
                  </a:solidFill>
                  <a:latin typeface="Calibri" charset="0"/>
                  <a:ea typeface="Calibri" charset="0"/>
                  <a:cs typeface="Calibri" charset="0"/>
                </a:rPr>
                <a:t>Top 5 APeJ IoT Use Cases</a:t>
              </a:r>
            </a:p>
          </p:txBody>
        </p:sp>
      </p:grpSp>
    </p:spTree>
    <p:extLst>
      <p:ext uri="{BB962C8B-B14F-4D97-AF65-F5344CB8AC3E}">
        <p14:creationId xmlns:p14="http://schemas.microsoft.com/office/powerpoint/2010/main" val="161545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solidFill>
                  <a:prstClr val="white">
                    <a:lumMod val="75000"/>
                  </a:prstClr>
                </a:solidFill>
              </a:rPr>
              <a:t>© IDC   Visit us at IDC.com and follow us on Twitter: @IDC</a:t>
            </a:r>
            <a:endParaRPr lang="en-US" dirty="0">
              <a:solidFill>
                <a:prstClr val="white">
                  <a:lumMod val="75000"/>
                </a:prstClr>
              </a:solidFill>
            </a:endParaRPr>
          </a:p>
        </p:txBody>
      </p:sp>
      <p:sp>
        <p:nvSpPr>
          <p:cNvPr id="3" name="Slide Number Placeholder 2"/>
          <p:cNvSpPr>
            <a:spLocks noGrp="1"/>
          </p:cNvSpPr>
          <p:nvPr>
            <p:ph type="sldNum" sz="quarter" idx="12"/>
          </p:nvPr>
        </p:nvSpPr>
        <p:spPr/>
        <p:txBody>
          <a:bodyPr/>
          <a:lstStyle/>
          <a:p>
            <a:fld id="{30879362-658A-E344-B7E9-F19991414F7F}" type="slidenum">
              <a:rPr lang="en-US" smtClean="0"/>
              <a:pPr/>
              <a:t>12</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1" y="-1"/>
            <a:ext cx="9143999" cy="4703445"/>
          </a:xfrm>
          <a:prstGeom prst="rect">
            <a:avLst/>
          </a:prstGeom>
        </p:spPr>
      </p:pic>
      <p:grpSp>
        <p:nvGrpSpPr>
          <p:cNvPr id="7" name="Group 6"/>
          <p:cNvGrpSpPr/>
          <p:nvPr/>
        </p:nvGrpSpPr>
        <p:grpSpPr>
          <a:xfrm>
            <a:off x="0" y="4703444"/>
            <a:ext cx="12192000" cy="1569660"/>
            <a:chOff x="0" y="4703444"/>
            <a:chExt cx="12192000" cy="1569660"/>
          </a:xfrm>
        </p:grpSpPr>
        <p:sp>
          <p:nvSpPr>
            <p:cNvPr id="5" name="Rectangle 4"/>
            <p:cNvSpPr/>
            <p:nvPr/>
          </p:nvSpPr>
          <p:spPr>
            <a:xfrm>
              <a:off x="0" y="4703444"/>
              <a:ext cx="12192000" cy="1569660"/>
            </a:xfrm>
            <a:prstGeom prst="rect">
              <a:avLst/>
            </a:prstGeom>
            <a:gradFill>
              <a:gsLst>
                <a:gs pos="0">
                  <a:srgbClr val="343D51"/>
                </a:gs>
                <a:gs pos="100000">
                  <a:srgbClr val="8F8784"/>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smtClean="0">
                <a:solidFill>
                  <a:prstClr val="white"/>
                </a:solidFill>
              </a:endParaRPr>
            </a:p>
          </p:txBody>
        </p:sp>
        <p:sp>
          <p:nvSpPr>
            <p:cNvPr id="4" name="TextBox 3"/>
            <p:cNvSpPr txBox="1"/>
            <p:nvPr/>
          </p:nvSpPr>
          <p:spPr>
            <a:xfrm>
              <a:off x="424940" y="4839303"/>
              <a:ext cx="11542144" cy="1077218"/>
            </a:xfrm>
            <a:prstGeom prst="rect">
              <a:avLst/>
            </a:prstGeom>
            <a:noFill/>
          </p:spPr>
          <p:txBody>
            <a:bodyPr wrap="square" lIns="91440" rtlCol="0">
              <a:spAutoFit/>
            </a:bodyPr>
            <a:lstStyle/>
            <a:p>
              <a:pPr algn="ctr" defTabSz="457200">
                <a:spcAft>
                  <a:spcPts val="600"/>
                </a:spcAft>
                <a:buClr>
                  <a:srgbClr val="133A72"/>
                </a:buClr>
              </a:pPr>
              <a:r>
                <a:rPr lang="en-US" sz="3200" dirty="0">
                  <a:solidFill>
                    <a:prstClr val="white"/>
                  </a:solidFill>
                </a:rPr>
                <a:t>32% of respondents in Australia plan to deploy security solutions, </a:t>
              </a:r>
              <a:r>
                <a:rPr lang="en-US" sz="3200" dirty="0" smtClean="0">
                  <a:solidFill>
                    <a:prstClr val="white"/>
                  </a:solidFill>
                </a:rPr>
                <a:t>followed </a:t>
              </a:r>
              <a:r>
                <a:rPr lang="en-US" sz="3200" dirty="0">
                  <a:solidFill>
                    <a:prstClr val="white"/>
                  </a:solidFill>
                </a:rPr>
                <a:t>by 28% considering payment solutions.</a:t>
              </a:r>
            </a:p>
          </p:txBody>
        </p:sp>
      </p:grpSp>
      <p:sp>
        <p:nvSpPr>
          <p:cNvPr id="9" name="Rounded Rectangle 8"/>
          <p:cNvSpPr/>
          <p:nvPr/>
        </p:nvSpPr>
        <p:spPr>
          <a:xfrm>
            <a:off x="3252789" y="-1"/>
            <a:ext cx="1800225" cy="1085850"/>
          </a:xfrm>
          <a:prstGeom prst="roundRect">
            <a:avLst/>
          </a:prstGeom>
          <a:noFill/>
          <a:ln w="28575">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0" name="Striped Right Arrow 9"/>
          <p:cNvSpPr/>
          <p:nvPr/>
        </p:nvSpPr>
        <p:spPr>
          <a:xfrm rot="5400000">
            <a:off x="3744742" y="3705821"/>
            <a:ext cx="1131568" cy="863678"/>
          </a:xfrm>
          <a:prstGeom prst="stripedRight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1" name="TextBox 10"/>
          <p:cNvSpPr txBox="1"/>
          <p:nvPr/>
        </p:nvSpPr>
        <p:spPr>
          <a:xfrm>
            <a:off x="4177979" y="6430706"/>
            <a:ext cx="4036067" cy="215444"/>
          </a:xfrm>
          <a:prstGeom prst="rect">
            <a:avLst/>
          </a:prstGeom>
          <a:noFill/>
        </p:spPr>
        <p:txBody>
          <a:bodyPr wrap="square" lIns="91440" rtlCol="0">
            <a:spAutoFit/>
          </a:bodyPr>
          <a:lstStyle/>
          <a:p>
            <a:pPr defTabSz="457200">
              <a:spcAft>
                <a:spcPts val="600"/>
              </a:spcAft>
              <a:buClr>
                <a:srgbClr val="133A72"/>
              </a:buClr>
            </a:pPr>
            <a:r>
              <a:rPr lang="en-US" sz="800" dirty="0">
                <a:solidFill>
                  <a:prstClr val="black">
                    <a:lumMod val="65000"/>
                    <a:lumOff val="35000"/>
                  </a:prstClr>
                </a:solidFill>
                <a:latin typeface="Calibri" charset="0"/>
                <a:ea typeface="Calibri" charset="0"/>
                <a:cs typeface="Calibri" charset="0"/>
              </a:rPr>
              <a:t>Source: IDC WW IoT Survey, Sep 2015</a:t>
            </a:r>
            <a:r>
              <a:rPr lang="en-US" sz="800">
                <a:solidFill>
                  <a:prstClr val="black">
                    <a:lumMod val="65000"/>
                    <a:lumOff val="35000"/>
                  </a:prstClr>
                </a:solidFill>
                <a:latin typeface="Calibri" charset="0"/>
                <a:ea typeface="Calibri" charset="0"/>
                <a:cs typeface="Calibri" charset="0"/>
              </a:rPr>
              <a:t>: AP=840; IDC Internet of Things Spending Guide, 2016</a:t>
            </a:r>
          </a:p>
        </p:txBody>
      </p:sp>
      <p:sp>
        <p:nvSpPr>
          <p:cNvPr id="6" name="TextBox 5"/>
          <p:cNvSpPr txBox="1"/>
          <p:nvPr/>
        </p:nvSpPr>
        <p:spPr>
          <a:xfrm>
            <a:off x="8343732" y="250536"/>
            <a:ext cx="3623352" cy="707886"/>
          </a:xfrm>
          <a:prstGeom prst="rect">
            <a:avLst/>
          </a:prstGeom>
          <a:noFill/>
        </p:spPr>
        <p:txBody>
          <a:bodyPr wrap="square" lIns="91440" rtlCol="0">
            <a:spAutoFit/>
          </a:bodyPr>
          <a:lstStyle/>
          <a:p>
            <a:pPr algn="ctr" defTabSz="457200">
              <a:spcAft>
                <a:spcPts val="600"/>
              </a:spcAft>
              <a:buClr>
                <a:srgbClr val="133A72"/>
              </a:buClr>
            </a:pPr>
            <a:r>
              <a:rPr lang="en-US" sz="4000" smtClean="0">
                <a:solidFill>
                  <a:prstClr val="black"/>
                </a:solidFill>
              </a:rPr>
              <a:t>IOT Lifecycle</a:t>
            </a:r>
            <a:endParaRPr lang="en-US" sz="4000" dirty="0">
              <a:solidFill>
                <a:prstClr val="black"/>
              </a:solidFill>
            </a:endParaRPr>
          </a:p>
        </p:txBody>
      </p:sp>
    </p:spTree>
    <p:extLst>
      <p:ext uri="{BB962C8B-B14F-4D97-AF65-F5344CB8AC3E}">
        <p14:creationId xmlns:p14="http://schemas.microsoft.com/office/powerpoint/2010/main" val="123093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solidFill>
                  <a:prstClr val="white">
                    <a:lumMod val="75000"/>
                  </a:prstClr>
                </a:solidFill>
              </a:rPr>
              <a:t>© IDC   Visit us at IDC.com and follow us on Twitter: @IDC</a:t>
            </a:r>
            <a:endParaRPr lang="en-US" dirty="0">
              <a:solidFill>
                <a:prstClr val="white">
                  <a:lumMod val="75000"/>
                </a:prstClr>
              </a:solidFill>
            </a:endParaRPr>
          </a:p>
        </p:txBody>
      </p:sp>
      <p:sp>
        <p:nvSpPr>
          <p:cNvPr id="3" name="Slide Number Placeholder 2"/>
          <p:cNvSpPr>
            <a:spLocks noGrp="1"/>
          </p:cNvSpPr>
          <p:nvPr>
            <p:ph type="sldNum" sz="quarter" idx="12"/>
          </p:nvPr>
        </p:nvSpPr>
        <p:spPr/>
        <p:txBody>
          <a:bodyPr/>
          <a:lstStyle/>
          <a:p>
            <a:fld id="{30879362-658A-E344-B7E9-F19991414F7F}" type="slidenum">
              <a:rPr lang="en-US" smtClean="0"/>
              <a:pPr/>
              <a:t>13</a:t>
            </a:fld>
            <a:endParaRPr lang="en-US"/>
          </a:p>
        </p:txBody>
      </p:sp>
      <p:sp>
        <p:nvSpPr>
          <p:cNvPr id="6" name="TextBox 5"/>
          <p:cNvSpPr txBox="1"/>
          <p:nvPr/>
        </p:nvSpPr>
        <p:spPr>
          <a:xfrm>
            <a:off x="-748510" y="-2663279"/>
            <a:ext cx="6211098" cy="2062103"/>
          </a:xfrm>
          <a:prstGeom prst="rect">
            <a:avLst/>
          </a:prstGeom>
          <a:noFill/>
        </p:spPr>
        <p:txBody>
          <a:bodyPr wrap="square" lIns="91440" rtlCol="0">
            <a:spAutoFit/>
          </a:bodyPr>
          <a:lstStyle/>
          <a:p>
            <a:pPr defTabSz="457200">
              <a:spcAft>
                <a:spcPts val="600"/>
              </a:spcAft>
              <a:buClr>
                <a:srgbClr val="133A72"/>
              </a:buClr>
            </a:pPr>
            <a:r>
              <a:rPr lang="en-US" sz="3200" dirty="0">
                <a:solidFill>
                  <a:prstClr val="black"/>
                </a:solidFill>
              </a:rPr>
              <a:t>32% of respondents in Australia plan to deploy security solutions, following by 28% </a:t>
            </a:r>
            <a:r>
              <a:rPr lang="en-US" sz="3200">
                <a:solidFill>
                  <a:prstClr val="black"/>
                </a:solidFill>
              </a:rPr>
              <a:t>considering payment solutions.</a:t>
            </a:r>
            <a:endParaRPr lang="en-US" sz="3200" dirty="0">
              <a:solidFill>
                <a:prstClr val="black"/>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1" y="-1"/>
            <a:ext cx="9143999" cy="4703445"/>
          </a:xfrm>
          <a:prstGeom prst="rect">
            <a:avLst/>
          </a:prstGeom>
        </p:spPr>
      </p:pic>
      <p:sp>
        <p:nvSpPr>
          <p:cNvPr id="9" name="Rounded Rectangle 8"/>
          <p:cNvSpPr/>
          <p:nvPr/>
        </p:nvSpPr>
        <p:spPr>
          <a:xfrm>
            <a:off x="4395789" y="2486025"/>
            <a:ext cx="1800225" cy="1085850"/>
          </a:xfrm>
          <a:prstGeom prst="roundRect">
            <a:avLst/>
          </a:prstGeom>
          <a:noFill/>
          <a:ln w="28575">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0" name="Striped Right Arrow 9"/>
          <p:cNvSpPr/>
          <p:nvPr/>
        </p:nvSpPr>
        <p:spPr>
          <a:xfrm rot="5400000">
            <a:off x="4765836" y="3741542"/>
            <a:ext cx="1060127" cy="863678"/>
          </a:xfrm>
          <a:prstGeom prst="stripedRight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1" name="TextBox 10"/>
          <p:cNvSpPr txBox="1"/>
          <p:nvPr/>
        </p:nvSpPr>
        <p:spPr>
          <a:xfrm>
            <a:off x="4177979" y="6430706"/>
            <a:ext cx="4036067" cy="215444"/>
          </a:xfrm>
          <a:prstGeom prst="rect">
            <a:avLst/>
          </a:prstGeom>
          <a:noFill/>
        </p:spPr>
        <p:txBody>
          <a:bodyPr wrap="square" lIns="91440" rtlCol="0">
            <a:spAutoFit/>
          </a:bodyPr>
          <a:lstStyle/>
          <a:p>
            <a:pPr defTabSz="457200">
              <a:spcAft>
                <a:spcPts val="600"/>
              </a:spcAft>
              <a:buClr>
                <a:srgbClr val="133A72"/>
              </a:buClr>
            </a:pPr>
            <a:r>
              <a:rPr lang="en-US" sz="800" dirty="0">
                <a:solidFill>
                  <a:prstClr val="black">
                    <a:lumMod val="65000"/>
                    <a:lumOff val="35000"/>
                  </a:prstClr>
                </a:solidFill>
                <a:latin typeface="Calibri" charset="0"/>
                <a:ea typeface="Calibri" charset="0"/>
                <a:cs typeface="Calibri" charset="0"/>
              </a:rPr>
              <a:t>Source: IDC WW IoT Survey, Sep 2015</a:t>
            </a:r>
            <a:r>
              <a:rPr lang="en-US" sz="800">
                <a:solidFill>
                  <a:prstClr val="black">
                    <a:lumMod val="65000"/>
                    <a:lumOff val="35000"/>
                  </a:prstClr>
                </a:solidFill>
                <a:latin typeface="Calibri" charset="0"/>
                <a:ea typeface="Calibri" charset="0"/>
                <a:cs typeface="Calibri" charset="0"/>
              </a:rPr>
              <a:t>: AP=840; IDC Internet of Things Spending Guide, 2016</a:t>
            </a:r>
          </a:p>
        </p:txBody>
      </p:sp>
      <p:grpSp>
        <p:nvGrpSpPr>
          <p:cNvPr id="12" name="Group 11"/>
          <p:cNvGrpSpPr/>
          <p:nvPr/>
        </p:nvGrpSpPr>
        <p:grpSpPr>
          <a:xfrm>
            <a:off x="0" y="4703444"/>
            <a:ext cx="12192000" cy="1569660"/>
            <a:chOff x="0" y="4703444"/>
            <a:chExt cx="12192000" cy="1569660"/>
          </a:xfrm>
        </p:grpSpPr>
        <p:sp>
          <p:nvSpPr>
            <p:cNvPr id="13" name="Rectangle 12"/>
            <p:cNvSpPr/>
            <p:nvPr/>
          </p:nvSpPr>
          <p:spPr>
            <a:xfrm>
              <a:off x="0" y="4703444"/>
              <a:ext cx="12192000" cy="1569660"/>
            </a:xfrm>
            <a:prstGeom prst="rect">
              <a:avLst/>
            </a:prstGeom>
            <a:gradFill>
              <a:gsLst>
                <a:gs pos="0">
                  <a:srgbClr val="343D51"/>
                </a:gs>
                <a:gs pos="100000">
                  <a:srgbClr val="8F8784"/>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smtClean="0">
                <a:solidFill>
                  <a:prstClr val="white"/>
                </a:solidFill>
              </a:endParaRPr>
            </a:p>
          </p:txBody>
        </p:sp>
        <p:sp>
          <p:nvSpPr>
            <p:cNvPr id="14" name="TextBox 13"/>
            <p:cNvSpPr txBox="1"/>
            <p:nvPr/>
          </p:nvSpPr>
          <p:spPr>
            <a:xfrm>
              <a:off x="424940" y="4839303"/>
              <a:ext cx="11542144" cy="1077218"/>
            </a:xfrm>
            <a:prstGeom prst="rect">
              <a:avLst/>
            </a:prstGeom>
            <a:noFill/>
          </p:spPr>
          <p:txBody>
            <a:bodyPr wrap="square" lIns="91440" rtlCol="0">
              <a:spAutoFit/>
            </a:bodyPr>
            <a:lstStyle/>
            <a:p>
              <a:pPr algn="ctr" defTabSz="457200">
                <a:spcAft>
                  <a:spcPts val="600"/>
                </a:spcAft>
                <a:buClr>
                  <a:srgbClr val="133A72"/>
                </a:buClr>
              </a:pPr>
              <a:r>
                <a:rPr lang="en-US" sz="3200" dirty="0">
                  <a:solidFill>
                    <a:prstClr val="white"/>
                  </a:solidFill>
                </a:rPr>
                <a:t>64% of respondents in Australia have deployed IOT solutions, with 25% planning to </a:t>
              </a:r>
              <a:r>
                <a:rPr lang="en-US" sz="3200" dirty="0" smtClean="0">
                  <a:solidFill>
                    <a:prstClr val="white"/>
                  </a:solidFill>
                </a:rPr>
                <a:t>extend</a:t>
              </a:r>
              <a:r>
                <a:rPr lang="en-US" sz="3200" dirty="0">
                  <a:solidFill>
                    <a:prstClr val="white"/>
                  </a:solidFill>
                </a:rPr>
                <a:t> </a:t>
              </a:r>
              <a:r>
                <a:rPr lang="en-US" sz="3200" dirty="0" smtClean="0">
                  <a:solidFill>
                    <a:prstClr val="white"/>
                  </a:solidFill>
                </a:rPr>
                <a:t>existing solutions.</a:t>
              </a:r>
              <a:endParaRPr lang="en-US" sz="3200" dirty="0">
                <a:solidFill>
                  <a:prstClr val="white"/>
                </a:solidFill>
              </a:endParaRPr>
            </a:p>
          </p:txBody>
        </p:sp>
      </p:grpSp>
      <p:sp>
        <p:nvSpPr>
          <p:cNvPr id="15" name="TextBox 14"/>
          <p:cNvSpPr txBox="1"/>
          <p:nvPr/>
        </p:nvSpPr>
        <p:spPr>
          <a:xfrm>
            <a:off x="8343732" y="250536"/>
            <a:ext cx="3623352" cy="707886"/>
          </a:xfrm>
          <a:prstGeom prst="rect">
            <a:avLst/>
          </a:prstGeom>
          <a:noFill/>
        </p:spPr>
        <p:txBody>
          <a:bodyPr wrap="square" lIns="91440" rtlCol="0">
            <a:spAutoFit/>
          </a:bodyPr>
          <a:lstStyle/>
          <a:p>
            <a:pPr algn="ctr" defTabSz="457200">
              <a:spcAft>
                <a:spcPts val="600"/>
              </a:spcAft>
              <a:buClr>
                <a:srgbClr val="133A72"/>
              </a:buClr>
            </a:pPr>
            <a:r>
              <a:rPr lang="en-US" sz="4000" smtClean="0">
                <a:solidFill>
                  <a:prstClr val="black"/>
                </a:solidFill>
              </a:rPr>
              <a:t>IOT Lifecycle</a:t>
            </a:r>
            <a:endParaRPr lang="en-US" sz="4000" dirty="0">
              <a:solidFill>
                <a:prstClr val="black"/>
              </a:solidFill>
            </a:endParaRPr>
          </a:p>
        </p:txBody>
      </p:sp>
    </p:spTree>
    <p:extLst>
      <p:ext uri="{BB962C8B-B14F-4D97-AF65-F5344CB8AC3E}">
        <p14:creationId xmlns:p14="http://schemas.microsoft.com/office/powerpoint/2010/main" val="98191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solidFill>
                  <a:prstClr val="white">
                    <a:lumMod val="75000"/>
                  </a:prstClr>
                </a:solidFill>
              </a:rPr>
              <a:t>© IDC   Visit us at IDC.com and follow us on Twitter: @IDC</a:t>
            </a:r>
            <a:endParaRPr lang="en-US" dirty="0">
              <a:solidFill>
                <a:prstClr val="white">
                  <a:lumMod val="75000"/>
                </a:prstClr>
              </a:solidFill>
            </a:endParaRPr>
          </a:p>
        </p:txBody>
      </p:sp>
      <p:sp>
        <p:nvSpPr>
          <p:cNvPr id="3" name="Slide Number Placeholder 2"/>
          <p:cNvSpPr>
            <a:spLocks noGrp="1"/>
          </p:cNvSpPr>
          <p:nvPr>
            <p:ph type="sldNum" sz="quarter" idx="12"/>
          </p:nvPr>
        </p:nvSpPr>
        <p:spPr/>
        <p:txBody>
          <a:bodyPr/>
          <a:lstStyle/>
          <a:p>
            <a:fld id="{30879362-658A-E344-B7E9-F19991414F7F}" type="slidenum">
              <a:rPr lang="en-US" smtClean="0"/>
              <a:pPr/>
              <a:t>14</a:t>
            </a:fld>
            <a:endParaRPr lang="en-US"/>
          </a:p>
        </p:txBody>
      </p:sp>
      <p:sp>
        <p:nvSpPr>
          <p:cNvPr id="6" name="TextBox 5"/>
          <p:cNvSpPr txBox="1"/>
          <p:nvPr/>
        </p:nvSpPr>
        <p:spPr>
          <a:xfrm>
            <a:off x="-748510" y="-2663279"/>
            <a:ext cx="6211098" cy="2062103"/>
          </a:xfrm>
          <a:prstGeom prst="rect">
            <a:avLst/>
          </a:prstGeom>
          <a:noFill/>
        </p:spPr>
        <p:txBody>
          <a:bodyPr wrap="square" lIns="91440" rtlCol="0">
            <a:spAutoFit/>
          </a:bodyPr>
          <a:lstStyle/>
          <a:p>
            <a:pPr defTabSz="457200">
              <a:spcAft>
                <a:spcPts val="600"/>
              </a:spcAft>
              <a:buClr>
                <a:srgbClr val="133A72"/>
              </a:buClr>
            </a:pPr>
            <a:r>
              <a:rPr lang="en-US" sz="3200" dirty="0">
                <a:solidFill>
                  <a:prstClr val="black"/>
                </a:solidFill>
              </a:rPr>
              <a:t>32% of respondents in Australia plan to deploy security solutions, following by 28% </a:t>
            </a:r>
            <a:r>
              <a:rPr lang="en-US" sz="3200">
                <a:solidFill>
                  <a:prstClr val="black"/>
                </a:solidFill>
              </a:rPr>
              <a:t>considering payment solutions.</a:t>
            </a:r>
            <a:endParaRPr lang="en-US" sz="3200" dirty="0">
              <a:solidFill>
                <a:prstClr val="black"/>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1" y="-1"/>
            <a:ext cx="9143999" cy="4703445"/>
          </a:xfrm>
          <a:prstGeom prst="rect">
            <a:avLst/>
          </a:prstGeom>
        </p:spPr>
      </p:pic>
      <p:sp>
        <p:nvSpPr>
          <p:cNvPr id="9" name="Rounded Rectangle 8"/>
          <p:cNvSpPr/>
          <p:nvPr/>
        </p:nvSpPr>
        <p:spPr>
          <a:xfrm>
            <a:off x="1695452" y="828674"/>
            <a:ext cx="2300287" cy="1173541"/>
          </a:xfrm>
          <a:prstGeom prst="roundRect">
            <a:avLst/>
          </a:prstGeom>
          <a:noFill/>
          <a:ln w="28575">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0" name="Striped Right Arrow 9"/>
          <p:cNvSpPr/>
          <p:nvPr/>
        </p:nvSpPr>
        <p:spPr>
          <a:xfrm rot="5400000">
            <a:off x="3744742" y="3705821"/>
            <a:ext cx="1131568" cy="863678"/>
          </a:xfrm>
          <a:prstGeom prst="stripedRightArrow">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prstClr val="white"/>
              </a:solidFill>
            </a:endParaRPr>
          </a:p>
        </p:txBody>
      </p:sp>
      <p:sp>
        <p:nvSpPr>
          <p:cNvPr id="11" name="TextBox 10"/>
          <p:cNvSpPr txBox="1"/>
          <p:nvPr/>
        </p:nvSpPr>
        <p:spPr>
          <a:xfrm>
            <a:off x="4177979" y="6430706"/>
            <a:ext cx="4036067" cy="215444"/>
          </a:xfrm>
          <a:prstGeom prst="rect">
            <a:avLst/>
          </a:prstGeom>
          <a:noFill/>
        </p:spPr>
        <p:txBody>
          <a:bodyPr wrap="square" lIns="91440" rtlCol="0">
            <a:spAutoFit/>
          </a:bodyPr>
          <a:lstStyle/>
          <a:p>
            <a:pPr defTabSz="457200">
              <a:spcAft>
                <a:spcPts val="600"/>
              </a:spcAft>
              <a:buClr>
                <a:srgbClr val="133A72"/>
              </a:buClr>
            </a:pPr>
            <a:r>
              <a:rPr lang="en-US" sz="800" dirty="0">
                <a:solidFill>
                  <a:prstClr val="black">
                    <a:lumMod val="65000"/>
                    <a:lumOff val="35000"/>
                  </a:prstClr>
                </a:solidFill>
                <a:latin typeface="Calibri" charset="0"/>
                <a:ea typeface="Calibri" charset="0"/>
                <a:cs typeface="Calibri" charset="0"/>
              </a:rPr>
              <a:t>Source: IDC WW IoT Survey, Sep 2015</a:t>
            </a:r>
            <a:r>
              <a:rPr lang="en-US" sz="800">
                <a:solidFill>
                  <a:prstClr val="black">
                    <a:lumMod val="65000"/>
                    <a:lumOff val="35000"/>
                  </a:prstClr>
                </a:solidFill>
                <a:latin typeface="Calibri" charset="0"/>
                <a:ea typeface="Calibri" charset="0"/>
                <a:cs typeface="Calibri" charset="0"/>
              </a:rPr>
              <a:t>: AP=840; IDC Internet of Things Spending Guide, 2016</a:t>
            </a:r>
          </a:p>
        </p:txBody>
      </p:sp>
      <p:grpSp>
        <p:nvGrpSpPr>
          <p:cNvPr id="12" name="Group 11"/>
          <p:cNvGrpSpPr/>
          <p:nvPr/>
        </p:nvGrpSpPr>
        <p:grpSpPr>
          <a:xfrm>
            <a:off x="0" y="4703444"/>
            <a:ext cx="12192000" cy="1569660"/>
            <a:chOff x="0" y="4703444"/>
            <a:chExt cx="12192000" cy="1569660"/>
          </a:xfrm>
        </p:grpSpPr>
        <p:sp>
          <p:nvSpPr>
            <p:cNvPr id="13" name="Rectangle 12"/>
            <p:cNvSpPr/>
            <p:nvPr/>
          </p:nvSpPr>
          <p:spPr>
            <a:xfrm>
              <a:off x="0" y="4703444"/>
              <a:ext cx="12192000" cy="1569660"/>
            </a:xfrm>
            <a:prstGeom prst="rect">
              <a:avLst/>
            </a:prstGeom>
            <a:gradFill>
              <a:gsLst>
                <a:gs pos="0">
                  <a:srgbClr val="343D51"/>
                </a:gs>
                <a:gs pos="100000">
                  <a:srgbClr val="8F8784"/>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smtClean="0">
                <a:solidFill>
                  <a:prstClr val="white"/>
                </a:solidFill>
              </a:endParaRPr>
            </a:p>
          </p:txBody>
        </p:sp>
        <p:sp>
          <p:nvSpPr>
            <p:cNvPr id="14" name="TextBox 13"/>
            <p:cNvSpPr txBox="1"/>
            <p:nvPr/>
          </p:nvSpPr>
          <p:spPr>
            <a:xfrm>
              <a:off x="424940" y="4839303"/>
              <a:ext cx="11542144" cy="1077218"/>
            </a:xfrm>
            <a:prstGeom prst="rect">
              <a:avLst/>
            </a:prstGeom>
            <a:noFill/>
          </p:spPr>
          <p:txBody>
            <a:bodyPr wrap="square" lIns="91440" rtlCol="0">
              <a:spAutoFit/>
            </a:bodyPr>
            <a:lstStyle/>
            <a:p>
              <a:pPr algn="ctr" defTabSz="457200">
                <a:spcAft>
                  <a:spcPts val="600"/>
                </a:spcAft>
                <a:buClr>
                  <a:srgbClr val="133A72"/>
                </a:buClr>
              </a:pPr>
              <a:r>
                <a:rPr lang="en-US" sz="3200" dirty="0">
                  <a:solidFill>
                    <a:prstClr val="white"/>
                  </a:solidFill>
                </a:rPr>
                <a:t>54% nominated internal IT as major IOT decision maker with further 30% nominating internal line of business.</a:t>
              </a:r>
            </a:p>
          </p:txBody>
        </p:sp>
      </p:grpSp>
      <p:sp>
        <p:nvSpPr>
          <p:cNvPr id="15" name="TextBox 14"/>
          <p:cNvSpPr txBox="1"/>
          <p:nvPr/>
        </p:nvSpPr>
        <p:spPr>
          <a:xfrm>
            <a:off x="8343732" y="250536"/>
            <a:ext cx="3623352" cy="707886"/>
          </a:xfrm>
          <a:prstGeom prst="rect">
            <a:avLst/>
          </a:prstGeom>
          <a:noFill/>
        </p:spPr>
        <p:txBody>
          <a:bodyPr wrap="square" lIns="91440" rtlCol="0">
            <a:spAutoFit/>
          </a:bodyPr>
          <a:lstStyle/>
          <a:p>
            <a:pPr algn="ctr" defTabSz="457200">
              <a:spcAft>
                <a:spcPts val="600"/>
              </a:spcAft>
              <a:buClr>
                <a:srgbClr val="133A72"/>
              </a:buClr>
            </a:pPr>
            <a:r>
              <a:rPr lang="en-US" sz="4000" smtClean="0">
                <a:solidFill>
                  <a:prstClr val="black"/>
                </a:solidFill>
              </a:rPr>
              <a:t>IOT Lifecycle</a:t>
            </a:r>
            <a:endParaRPr lang="en-US" sz="4000" dirty="0">
              <a:solidFill>
                <a:prstClr val="black"/>
              </a:solidFill>
            </a:endParaRPr>
          </a:p>
        </p:txBody>
      </p:sp>
    </p:spTree>
    <p:extLst>
      <p:ext uri="{BB962C8B-B14F-4D97-AF65-F5344CB8AC3E}">
        <p14:creationId xmlns:p14="http://schemas.microsoft.com/office/powerpoint/2010/main" val="221966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0879362-658A-E344-B7E9-F19991414F7F}" type="slidenum">
              <a:rPr lang="en-US" smtClean="0"/>
              <a:pPr/>
              <a:t>15</a:t>
            </a:fld>
            <a:endParaRPr lang="en-US" dirty="0"/>
          </a:p>
        </p:txBody>
      </p:sp>
      <p:sp>
        <p:nvSpPr>
          <p:cNvPr id="50" name="TextBox 49"/>
          <p:cNvSpPr txBox="1"/>
          <p:nvPr/>
        </p:nvSpPr>
        <p:spPr>
          <a:xfrm>
            <a:off x="3435514" y="1562717"/>
            <a:ext cx="1701002" cy="246221"/>
          </a:xfrm>
          <a:prstGeom prst="rect">
            <a:avLst/>
          </a:prstGeom>
          <a:solidFill>
            <a:schemeClr val="bg2">
              <a:lumMod val="20000"/>
              <a:lumOff val="80000"/>
            </a:schemeClr>
          </a:solidFill>
          <a:ln>
            <a:solidFill>
              <a:schemeClr val="bg1">
                <a:lumMod val="75000"/>
              </a:schemeClr>
            </a:solidFill>
          </a:ln>
        </p:spPr>
        <p:txBody>
          <a:bodyPr wrap="square" lIns="91440" rtlCol="0" anchor="ctr">
            <a:spAutoFit/>
          </a:bodyPr>
          <a:lstStyle/>
          <a:p>
            <a:pPr algn="ctr" defTabSz="457200">
              <a:buClr>
                <a:srgbClr val="6EC220">
                  <a:lumMod val="60000"/>
                  <a:lumOff val="40000"/>
                </a:srgbClr>
              </a:buClr>
            </a:pPr>
            <a:r>
              <a:rPr lang="en-US" sz="1000" b="1" dirty="0">
                <a:solidFill>
                  <a:prstClr val="black"/>
                </a:solidFill>
                <a:latin typeface="Calibri"/>
                <a:cs typeface="Calibri"/>
              </a:rPr>
              <a:t>Government</a:t>
            </a:r>
          </a:p>
        </p:txBody>
      </p:sp>
      <p:sp>
        <p:nvSpPr>
          <p:cNvPr id="29" name="TextBox 28"/>
          <p:cNvSpPr txBox="1"/>
          <p:nvPr/>
        </p:nvSpPr>
        <p:spPr>
          <a:xfrm>
            <a:off x="3435514" y="1808083"/>
            <a:ext cx="1701002" cy="2716128"/>
          </a:xfrm>
          <a:prstGeom prst="rect">
            <a:avLst/>
          </a:prstGeom>
          <a:noFill/>
          <a:ln>
            <a:solidFill>
              <a:schemeClr val="bg1">
                <a:lumMod val="75000"/>
              </a:schemeClr>
            </a:solidFill>
          </a:ln>
        </p:spPr>
        <p:txBody>
          <a:bodyPr wrap="square" lIns="91440" rtlCol="0" anchor="ctr">
            <a:spAutoFit/>
          </a:bodyPr>
          <a:lstStyle>
            <a:defPPr>
              <a:defRPr lang="en-US"/>
            </a:defPPr>
            <a:lvl1pPr marL="171450" indent="-171450">
              <a:spcAft>
                <a:spcPts val="300"/>
              </a:spcAft>
              <a:buFont typeface="Wingdings" charset="2"/>
              <a:buChar char="§"/>
              <a:defRPr sz="800">
                <a:latin typeface="Calibri"/>
                <a:cs typeface="Calibri"/>
              </a:defRPr>
            </a:lvl1pPr>
          </a:lstStyle>
          <a:p>
            <a:pPr defTabSz="457200"/>
            <a:r>
              <a:rPr lang="en-US" sz="900" dirty="0">
                <a:solidFill>
                  <a:prstClr val="black"/>
                </a:solidFill>
              </a:rPr>
              <a:t>Intelligent Transport System: Automated Public Transport</a:t>
            </a:r>
          </a:p>
          <a:p>
            <a:pPr defTabSz="457200"/>
            <a:r>
              <a:rPr lang="en-US" sz="900" dirty="0">
                <a:solidFill>
                  <a:prstClr val="black"/>
                </a:solidFill>
              </a:rPr>
              <a:t>Intelligent Transport System: Parking </a:t>
            </a:r>
            <a:r>
              <a:rPr lang="en-US" sz="900" dirty="0" err="1">
                <a:solidFill>
                  <a:prstClr val="black"/>
                </a:solidFill>
              </a:rPr>
              <a:t>Mgmt</a:t>
            </a:r>
            <a:endParaRPr lang="en-US" sz="900" dirty="0">
              <a:solidFill>
                <a:prstClr val="black"/>
              </a:solidFill>
            </a:endParaRPr>
          </a:p>
          <a:p>
            <a:pPr defTabSz="457200"/>
            <a:r>
              <a:rPr lang="en-US" sz="900" dirty="0">
                <a:solidFill>
                  <a:prstClr val="black"/>
                </a:solidFill>
              </a:rPr>
              <a:t>Intelligent Transport System: Traffic </a:t>
            </a:r>
            <a:r>
              <a:rPr lang="en-US" sz="900" dirty="0" err="1">
                <a:solidFill>
                  <a:prstClr val="black"/>
                </a:solidFill>
              </a:rPr>
              <a:t>Mgmt</a:t>
            </a:r>
            <a:r>
              <a:rPr lang="en-US" sz="900" dirty="0">
                <a:solidFill>
                  <a:prstClr val="black"/>
                </a:solidFill>
              </a:rPr>
              <a:t> including tolling &amp; congestion</a:t>
            </a:r>
          </a:p>
          <a:p>
            <a:pPr defTabSz="457200"/>
            <a:r>
              <a:rPr lang="en-US" sz="900" dirty="0">
                <a:solidFill>
                  <a:prstClr val="black"/>
                </a:solidFill>
              </a:rPr>
              <a:t>Intelligent Transport System: Traveler Information Systems </a:t>
            </a:r>
          </a:p>
          <a:p>
            <a:pPr defTabSz="457200"/>
            <a:r>
              <a:rPr lang="en-US" sz="900" dirty="0">
                <a:solidFill>
                  <a:prstClr val="black"/>
                </a:solidFill>
              </a:rPr>
              <a:t>Environmental Monitoring Detection</a:t>
            </a:r>
          </a:p>
          <a:p>
            <a:pPr defTabSz="457200"/>
            <a:r>
              <a:rPr lang="en-US" sz="900" dirty="0">
                <a:solidFill>
                  <a:prstClr val="black"/>
                </a:solidFill>
              </a:rPr>
              <a:t>Public Infrastructure Asset Management </a:t>
            </a:r>
          </a:p>
          <a:p>
            <a:pPr defTabSz="457200"/>
            <a:r>
              <a:rPr lang="en-US" sz="900" dirty="0">
                <a:solidFill>
                  <a:prstClr val="black"/>
                </a:solidFill>
              </a:rPr>
              <a:t>Public Safety &amp; Emergency Response</a:t>
            </a:r>
          </a:p>
          <a:p>
            <a:pPr defTabSz="457200"/>
            <a:r>
              <a:rPr lang="en-US" sz="900" dirty="0">
                <a:solidFill>
                  <a:prstClr val="black"/>
                </a:solidFill>
              </a:rPr>
              <a:t>Other Gov’t. Use Cases</a:t>
            </a:r>
          </a:p>
        </p:txBody>
      </p:sp>
      <p:sp>
        <p:nvSpPr>
          <p:cNvPr id="31" name="TextBox 30"/>
          <p:cNvSpPr txBox="1"/>
          <p:nvPr/>
        </p:nvSpPr>
        <p:spPr>
          <a:xfrm>
            <a:off x="3429738" y="4788676"/>
            <a:ext cx="1701002" cy="938719"/>
          </a:xfrm>
          <a:prstGeom prst="rect">
            <a:avLst/>
          </a:prstGeom>
          <a:noFill/>
          <a:ln>
            <a:solidFill>
              <a:schemeClr val="bg1">
                <a:lumMod val="75000"/>
              </a:schemeClr>
            </a:solidFill>
          </a:ln>
        </p:spPr>
        <p:txBody>
          <a:bodyPr wrap="square" lIns="91440" rtlCol="0" anchor="ctr">
            <a:spAutoFit/>
          </a:bodyPr>
          <a:lstStyle>
            <a:defPPr>
              <a:defRPr lang="en-US"/>
            </a:defPPr>
            <a:lvl1pPr marL="171450" indent="-171450">
              <a:spcAft>
                <a:spcPts val="300"/>
              </a:spcAft>
              <a:buFont typeface="Wingdings" charset="2"/>
              <a:buChar char="§"/>
              <a:defRPr sz="800">
                <a:latin typeface="Calibri"/>
                <a:cs typeface="Calibri"/>
              </a:defRPr>
            </a:lvl1pPr>
          </a:lstStyle>
          <a:p>
            <a:pPr defTabSz="457200"/>
            <a:r>
              <a:rPr lang="en-US" sz="900" dirty="0">
                <a:solidFill>
                  <a:prstClr val="black"/>
                </a:solidFill>
              </a:rPr>
              <a:t>Smart Home: Automation</a:t>
            </a:r>
          </a:p>
          <a:p>
            <a:pPr defTabSz="457200"/>
            <a:r>
              <a:rPr lang="en-US" sz="900" dirty="0">
                <a:solidFill>
                  <a:prstClr val="black"/>
                </a:solidFill>
              </a:rPr>
              <a:t>Smart Home: Security </a:t>
            </a:r>
          </a:p>
          <a:p>
            <a:pPr defTabSz="457200"/>
            <a:r>
              <a:rPr lang="en-US" sz="900" dirty="0">
                <a:solidFill>
                  <a:prstClr val="black"/>
                </a:solidFill>
              </a:rPr>
              <a:t>Smart Home: Appliances</a:t>
            </a:r>
          </a:p>
          <a:p>
            <a:pPr defTabSz="457200"/>
            <a:r>
              <a:rPr lang="en-US" sz="900" dirty="0">
                <a:solidFill>
                  <a:prstClr val="black"/>
                </a:solidFill>
              </a:rPr>
              <a:t>Personal Wellness </a:t>
            </a:r>
          </a:p>
          <a:p>
            <a:pPr defTabSz="457200"/>
            <a:r>
              <a:rPr lang="en-US" sz="900" dirty="0">
                <a:solidFill>
                  <a:prstClr val="black"/>
                </a:solidFill>
              </a:rPr>
              <a:t>Other Consumer Use Cases</a:t>
            </a:r>
          </a:p>
        </p:txBody>
      </p:sp>
      <p:sp>
        <p:nvSpPr>
          <p:cNvPr id="51" name="TextBox 50"/>
          <p:cNvSpPr txBox="1"/>
          <p:nvPr/>
        </p:nvSpPr>
        <p:spPr>
          <a:xfrm>
            <a:off x="3429738" y="4593407"/>
            <a:ext cx="1701002" cy="246221"/>
          </a:xfrm>
          <a:prstGeom prst="rect">
            <a:avLst/>
          </a:prstGeom>
          <a:solidFill>
            <a:schemeClr val="bg2">
              <a:lumMod val="20000"/>
              <a:lumOff val="80000"/>
            </a:schemeClr>
          </a:solidFill>
          <a:ln>
            <a:solidFill>
              <a:schemeClr val="bg1">
                <a:lumMod val="75000"/>
              </a:schemeClr>
            </a:solidFill>
          </a:ln>
        </p:spPr>
        <p:txBody>
          <a:bodyPr wrap="square" lIns="91440" rtlCol="0" anchor="ctr">
            <a:spAutoFit/>
          </a:bodyPr>
          <a:lstStyle/>
          <a:p>
            <a:pPr algn="ctr" defTabSz="457200">
              <a:buClr>
                <a:srgbClr val="6EC220">
                  <a:lumMod val="60000"/>
                  <a:lumOff val="40000"/>
                </a:srgbClr>
              </a:buClr>
            </a:pPr>
            <a:r>
              <a:rPr lang="en-US" sz="1000" b="1" dirty="0">
                <a:solidFill>
                  <a:prstClr val="black"/>
                </a:solidFill>
                <a:latin typeface="Calibri"/>
                <a:cs typeface="Calibri"/>
              </a:rPr>
              <a:t>Consumer</a:t>
            </a:r>
          </a:p>
        </p:txBody>
      </p:sp>
      <p:sp>
        <p:nvSpPr>
          <p:cNvPr id="47" name="TextBox 46"/>
          <p:cNvSpPr txBox="1"/>
          <p:nvPr/>
        </p:nvSpPr>
        <p:spPr>
          <a:xfrm>
            <a:off x="8841859" y="5170074"/>
            <a:ext cx="1701002" cy="246221"/>
          </a:xfrm>
          <a:prstGeom prst="rect">
            <a:avLst/>
          </a:prstGeom>
          <a:solidFill>
            <a:schemeClr val="bg2">
              <a:lumMod val="20000"/>
              <a:lumOff val="80000"/>
            </a:schemeClr>
          </a:solidFill>
          <a:ln>
            <a:solidFill>
              <a:schemeClr val="bg1">
                <a:lumMod val="75000"/>
              </a:schemeClr>
            </a:solidFill>
          </a:ln>
        </p:spPr>
        <p:txBody>
          <a:bodyPr wrap="square" lIns="91440" rtlCol="0" anchor="ctr">
            <a:spAutoFit/>
          </a:bodyPr>
          <a:lstStyle/>
          <a:p>
            <a:pPr algn="ctr" defTabSz="457200">
              <a:buClr>
                <a:srgbClr val="6EC220">
                  <a:lumMod val="60000"/>
                  <a:lumOff val="40000"/>
                </a:srgbClr>
              </a:buClr>
            </a:pPr>
            <a:r>
              <a:rPr lang="en-US" sz="1000" b="1" dirty="0">
                <a:solidFill>
                  <a:prstClr val="black"/>
                </a:solidFill>
                <a:latin typeface="Calibri"/>
                <a:cs typeface="Calibri"/>
              </a:rPr>
              <a:t>Other Industries</a:t>
            </a:r>
          </a:p>
        </p:txBody>
      </p:sp>
      <p:sp>
        <p:nvSpPr>
          <p:cNvPr id="44" name="TextBox 43"/>
          <p:cNvSpPr txBox="1"/>
          <p:nvPr/>
        </p:nvSpPr>
        <p:spPr>
          <a:xfrm>
            <a:off x="8841859" y="5415792"/>
            <a:ext cx="1701002" cy="230832"/>
          </a:xfrm>
          <a:prstGeom prst="rect">
            <a:avLst/>
          </a:prstGeom>
          <a:noFill/>
          <a:ln>
            <a:solidFill>
              <a:schemeClr val="bg1">
                <a:lumMod val="75000"/>
              </a:schemeClr>
            </a:solidFill>
          </a:ln>
        </p:spPr>
        <p:txBody>
          <a:bodyPr wrap="square" lIns="91440" rtlCol="0" anchor="ctr">
            <a:spAutoFit/>
          </a:bodyPr>
          <a:lstStyle>
            <a:defPPr>
              <a:defRPr lang="en-US"/>
            </a:defPPr>
            <a:lvl1pPr marL="171450" indent="-171450">
              <a:spcAft>
                <a:spcPts val="300"/>
              </a:spcAft>
              <a:buFont typeface="Wingdings" charset="2"/>
              <a:buChar char="§"/>
              <a:defRPr sz="800">
                <a:latin typeface="Calibri"/>
                <a:cs typeface="Calibri"/>
              </a:defRPr>
            </a:lvl1pPr>
          </a:lstStyle>
          <a:p>
            <a:pPr defTabSz="457200"/>
            <a:r>
              <a:rPr lang="en-US" sz="900" dirty="0">
                <a:solidFill>
                  <a:prstClr val="black"/>
                </a:solidFill>
              </a:rPr>
              <a:t>Other Industries Use Cases</a:t>
            </a:r>
          </a:p>
        </p:txBody>
      </p:sp>
      <p:sp>
        <p:nvSpPr>
          <p:cNvPr id="46" name="TextBox 45"/>
          <p:cNvSpPr txBox="1"/>
          <p:nvPr/>
        </p:nvSpPr>
        <p:spPr>
          <a:xfrm>
            <a:off x="8841859" y="1562717"/>
            <a:ext cx="1701002" cy="246221"/>
          </a:xfrm>
          <a:prstGeom prst="rect">
            <a:avLst/>
          </a:prstGeom>
          <a:solidFill>
            <a:schemeClr val="bg2">
              <a:lumMod val="20000"/>
              <a:lumOff val="80000"/>
            </a:schemeClr>
          </a:solidFill>
          <a:ln>
            <a:solidFill>
              <a:schemeClr val="bg1">
                <a:lumMod val="75000"/>
              </a:schemeClr>
            </a:solidFill>
          </a:ln>
        </p:spPr>
        <p:txBody>
          <a:bodyPr wrap="square" lIns="91440" rtlCol="0" anchor="ctr">
            <a:spAutoFit/>
          </a:bodyPr>
          <a:lstStyle/>
          <a:p>
            <a:pPr algn="ctr" defTabSz="457200">
              <a:buClr>
                <a:srgbClr val="6EC220">
                  <a:lumMod val="60000"/>
                  <a:lumOff val="40000"/>
                </a:srgbClr>
              </a:buClr>
            </a:pPr>
            <a:r>
              <a:rPr lang="en-US" sz="1000" b="1" dirty="0">
                <a:solidFill>
                  <a:prstClr val="black"/>
                </a:solidFill>
                <a:latin typeface="Calibri"/>
                <a:cs typeface="Calibri"/>
              </a:rPr>
              <a:t>Transportation</a:t>
            </a:r>
          </a:p>
        </p:txBody>
      </p:sp>
      <p:sp>
        <p:nvSpPr>
          <p:cNvPr id="45" name="TextBox 44"/>
          <p:cNvSpPr txBox="1"/>
          <p:nvPr/>
        </p:nvSpPr>
        <p:spPr>
          <a:xfrm>
            <a:off x="8841859" y="1813388"/>
            <a:ext cx="1701002" cy="1354217"/>
          </a:xfrm>
          <a:prstGeom prst="rect">
            <a:avLst/>
          </a:prstGeom>
          <a:noFill/>
          <a:ln>
            <a:solidFill>
              <a:schemeClr val="bg1">
                <a:lumMod val="75000"/>
              </a:schemeClr>
            </a:solidFill>
          </a:ln>
        </p:spPr>
        <p:txBody>
          <a:bodyPr wrap="square" lIns="91440" rtlCol="0" anchor="ctr">
            <a:spAutoFit/>
          </a:bodyPr>
          <a:lstStyle>
            <a:defPPr>
              <a:defRPr lang="en-US"/>
            </a:defPPr>
            <a:lvl1pPr marL="171450" indent="-171450">
              <a:spcAft>
                <a:spcPts val="300"/>
              </a:spcAft>
              <a:buFont typeface="Wingdings" charset="2"/>
              <a:buChar char="§"/>
              <a:defRPr sz="800">
                <a:latin typeface="Calibri"/>
                <a:cs typeface="Calibri"/>
              </a:defRPr>
            </a:lvl1pPr>
          </a:lstStyle>
          <a:p>
            <a:pPr defTabSz="457200"/>
            <a:r>
              <a:rPr lang="en-US" sz="900" dirty="0">
                <a:solidFill>
                  <a:prstClr val="black"/>
                </a:solidFill>
              </a:rPr>
              <a:t>Air Traffic Monitoring: Tower Control</a:t>
            </a:r>
          </a:p>
          <a:p>
            <a:pPr defTabSz="457200"/>
            <a:r>
              <a:rPr lang="en-US" sz="900" dirty="0">
                <a:solidFill>
                  <a:prstClr val="black"/>
                </a:solidFill>
              </a:rPr>
              <a:t>Air Traffic Monitoring: Airplane GPS (ADS-B)</a:t>
            </a:r>
          </a:p>
          <a:p>
            <a:pPr defTabSz="457200"/>
            <a:r>
              <a:rPr lang="en-US" sz="900" dirty="0">
                <a:solidFill>
                  <a:prstClr val="black"/>
                </a:solidFill>
              </a:rPr>
              <a:t>Freight Monitoring</a:t>
            </a:r>
          </a:p>
          <a:p>
            <a:pPr defTabSz="457200"/>
            <a:r>
              <a:rPr lang="en-US" sz="900" dirty="0">
                <a:solidFill>
                  <a:prstClr val="black"/>
                </a:solidFill>
              </a:rPr>
              <a:t>Asset/Fleet Management</a:t>
            </a:r>
          </a:p>
          <a:p>
            <a:pPr defTabSz="457200"/>
            <a:r>
              <a:rPr lang="en-US" sz="900" dirty="0">
                <a:solidFill>
                  <a:prstClr val="black"/>
                </a:solidFill>
              </a:rPr>
              <a:t>Other Transportation Use Cases</a:t>
            </a:r>
          </a:p>
        </p:txBody>
      </p:sp>
      <p:sp>
        <p:nvSpPr>
          <p:cNvPr id="28" name="TextBox 27"/>
          <p:cNvSpPr txBox="1"/>
          <p:nvPr/>
        </p:nvSpPr>
        <p:spPr>
          <a:xfrm>
            <a:off x="1631304" y="3331832"/>
            <a:ext cx="1701002" cy="246221"/>
          </a:xfrm>
          <a:prstGeom prst="rect">
            <a:avLst/>
          </a:prstGeom>
          <a:solidFill>
            <a:schemeClr val="bg2">
              <a:lumMod val="20000"/>
              <a:lumOff val="80000"/>
            </a:schemeClr>
          </a:solidFill>
          <a:ln>
            <a:solidFill>
              <a:schemeClr val="bg1">
                <a:lumMod val="75000"/>
              </a:schemeClr>
            </a:solidFill>
          </a:ln>
        </p:spPr>
        <p:txBody>
          <a:bodyPr wrap="square" lIns="91440" rtlCol="0" anchor="ctr">
            <a:spAutoFit/>
          </a:bodyPr>
          <a:lstStyle/>
          <a:p>
            <a:pPr algn="ctr" defTabSz="457200">
              <a:buClr>
                <a:srgbClr val="6EC220">
                  <a:lumMod val="60000"/>
                  <a:lumOff val="40000"/>
                </a:srgbClr>
              </a:buClr>
            </a:pPr>
            <a:r>
              <a:rPr lang="en-US" sz="1000" b="1" dirty="0">
                <a:solidFill>
                  <a:prstClr val="black"/>
                </a:solidFill>
                <a:latin typeface="Calibri"/>
                <a:cs typeface="Calibri"/>
              </a:rPr>
              <a:t>Cross Industry</a:t>
            </a:r>
          </a:p>
        </p:txBody>
      </p:sp>
      <p:sp>
        <p:nvSpPr>
          <p:cNvPr id="41" name="TextBox 40"/>
          <p:cNvSpPr txBox="1"/>
          <p:nvPr/>
        </p:nvSpPr>
        <p:spPr>
          <a:xfrm>
            <a:off x="1631304" y="3579150"/>
            <a:ext cx="1701002" cy="2023631"/>
          </a:xfrm>
          <a:prstGeom prst="rect">
            <a:avLst/>
          </a:prstGeom>
          <a:noFill/>
          <a:ln>
            <a:solidFill>
              <a:schemeClr val="bg1">
                <a:lumMod val="75000"/>
              </a:schemeClr>
            </a:solidFill>
          </a:ln>
        </p:spPr>
        <p:txBody>
          <a:bodyPr wrap="square" lIns="91440" rtlCol="0" anchor="ctr">
            <a:spAutoFit/>
          </a:bodyPr>
          <a:lstStyle>
            <a:defPPr>
              <a:defRPr lang="en-US"/>
            </a:defPPr>
            <a:lvl1pPr marL="171450" indent="-171450">
              <a:spcAft>
                <a:spcPts val="300"/>
              </a:spcAft>
              <a:buFont typeface="Wingdings" charset="2"/>
              <a:buChar char="§"/>
              <a:defRPr sz="800">
                <a:latin typeface="Calibri"/>
                <a:cs typeface="Calibri"/>
              </a:defRPr>
            </a:lvl1pPr>
          </a:lstStyle>
          <a:p>
            <a:pPr defTabSz="457200"/>
            <a:r>
              <a:rPr lang="en-US" sz="900" dirty="0">
                <a:solidFill>
                  <a:prstClr val="black"/>
                </a:solidFill>
              </a:rPr>
              <a:t>Staff Identification</a:t>
            </a:r>
          </a:p>
          <a:p>
            <a:pPr defTabSz="457200"/>
            <a:r>
              <a:rPr lang="en-US" sz="900" dirty="0">
                <a:solidFill>
                  <a:prstClr val="black"/>
                </a:solidFill>
              </a:rPr>
              <a:t>Smart Buildings: Infrastructure</a:t>
            </a:r>
          </a:p>
          <a:p>
            <a:pPr defTabSz="457200"/>
            <a:r>
              <a:rPr lang="en-US" sz="900" dirty="0">
                <a:solidFill>
                  <a:prstClr val="black"/>
                </a:solidFill>
              </a:rPr>
              <a:t>Smart Buildings: Lighting</a:t>
            </a:r>
          </a:p>
          <a:p>
            <a:pPr defTabSz="457200"/>
            <a:r>
              <a:rPr lang="en-US" sz="900" dirty="0">
                <a:solidFill>
                  <a:prstClr val="black"/>
                </a:solidFill>
              </a:rPr>
              <a:t>Connected Vehicles: Infotainment</a:t>
            </a:r>
          </a:p>
          <a:p>
            <a:pPr defTabSz="457200"/>
            <a:r>
              <a:rPr lang="en-US" sz="900" dirty="0">
                <a:solidFill>
                  <a:prstClr val="black"/>
                </a:solidFill>
              </a:rPr>
              <a:t>Connected Vehicles: Security</a:t>
            </a:r>
          </a:p>
          <a:p>
            <a:pPr defTabSz="457200"/>
            <a:r>
              <a:rPr lang="en-US" sz="900" dirty="0">
                <a:solidFill>
                  <a:prstClr val="black"/>
                </a:solidFill>
              </a:rPr>
              <a:t>Connected Vehicles: Emergency</a:t>
            </a:r>
          </a:p>
          <a:p>
            <a:pPr defTabSz="457200"/>
            <a:r>
              <a:rPr lang="en-US" sz="900" dirty="0">
                <a:solidFill>
                  <a:prstClr val="black"/>
                </a:solidFill>
              </a:rPr>
              <a:t>Connected Vehicles: V2V/V2I Advanced Solutions</a:t>
            </a:r>
          </a:p>
          <a:p>
            <a:pPr defTabSz="457200"/>
            <a:r>
              <a:rPr lang="en-US" sz="900" dirty="0">
                <a:solidFill>
                  <a:prstClr val="black"/>
                </a:solidFill>
              </a:rPr>
              <a:t>Cross Industry Use Cases</a:t>
            </a:r>
          </a:p>
        </p:txBody>
      </p:sp>
      <p:sp>
        <p:nvSpPr>
          <p:cNvPr id="30" name="TextBox 29"/>
          <p:cNvSpPr txBox="1"/>
          <p:nvPr/>
        </p:nvSpPr>
        <p:spPr>
          <a:xfrm>
            <a:off x="8841859" y="3299746"/>
            <a:ext cx="1701002" cy="246221"/>
          </a:xfrm>
          <a:prstGeom prst="rect">
            <a:avLst/>
          </a:prstGeom>
          <a:solidFill>
            <a:schemeClr val="bg2">
              <a:lumMod val="20000"/>
              <a:lumOff val="80000"/>
            </a:schemeClr>
          </a:solidFill>
          <a:ln>
            <a:solidFill>
              <a:schemeClr val="bg1">
                <a:lumMod val="75000"/>
              </a:schemeClr>
            </a:solidFill>
          </a:ln>
        </p:spPr>
        <p:txBody>
          <a:bodyPr wrap="square" lIns="91440" rtlCol="0" anchor="ctr">
            <a:spAutoFit/>
          </a:bodyPr>
          <a:lstStyle/>
          <a:p>
            <a:pPr algn="ctr" defTabSz="457200">
              <a:buClr>
                <a:srgbClr val="6EC220">
                  <a:lumMod val="60000"/>
                  <a:lumOff val="40000"/>
                </a:srgbClr>
              </a:buClr>
            </a:pPr>
            <a:r>
              <a:rPr lang="en-US" sz="1000" b="1" dirty="0">
                <a:solidFill>
                  <a:prstClr val="black"/>
                </a:solidFill>
                <a:latin typeface="Calibri"/>
                <a:cs typeface="Calibri"/>
              </a:rPr>
              <a:t>Utilities</a:t>
            </a:r>
          </a:p>
        </p:txBody>
      </p:sp>
      <p:sp>
        <p:nvSpPr>
          <p:cNvPr id="49" name="TextBox 48"/>
          <p:cNvSpPr txBox="1"/>
          <p:nvPr/>
        </p:nvSpPr>
        <p:spPr>
          <a:xfrm>
            <a:off x="8841859" y="3551148"/>
            <a:ext cx="1701002" cy="1492716"/>
          </a:xfrm>
          <a:prstGeom prst="rect">
            <a:avLst/>
          </a:prstGeom>
          <a:noFill/>
          <a:ln>
            <a:solidFill>
              <a:schemeClr val="bg1">
                <a:lumMod val="75000"/>
              </a:schemeClr>
            </a:solidFill>
          </a:ln>
        </p:spPr>
        <p:txBody>
          <a:bodyPr wrap="square" lIns="91440" rtlCol="0" anchor="ctr">
            <a:spAutoFit/>
          </a:bodyPr>
          <a:lstStyle>
            <a:defPPr>
              <a:defRPr lang="en-US"/>
            </a:defPPr>
            <a:lvl1pPr marL="171450" indent="-171450">
              <a:spcAft>
                <a:spcPts val="300"/>
              </a:spcAft>
              <a:buFont typeface="Wingdings" charset="2"/>
              <a:buChar char="§"/>
              <a:defRPr sz="800">
                <a:latin typeface="Calibri"/>
                <a:cs typeface="Calibri"/>
              </a:defRPr>
            </a:lvl1pPr>
          </a:lstStyle>
          <a:p>
            <a:pPr defTabSz="457200"/>
            <a:r>
              <a:rPr lang="en-US" sz="900" dirty="0">
                <a:solidFill>
                  <a:prstClr val="black"/>
                </a:solidFill>
              </a:rPr>
              <a:t>Smart Grid Electricity: </a:t>
            </a:r>
            <a:br>
              <a:rPr lang="en-US" sz="900" dirty="0">
                <a:solidFill>
                  <a:prstClr val="black"/>
                </a:solidFill>
              </a:rPr>
            </a:br>
            <a:r>
              <a:rPr lang="en-US" sz="900" dirty="0">
                <a:solidFill>
                  <a:prstClr val="black"/>
                </a:solidFill>
              </a:rPr>
              <a:t>Smart Meters </a:t>
            </a:r>
          </a:p>
          <a:p>
            <a:pPr defTabSz="457200"/>
            <a:r>
              <a:rPr lang="en-US" sz="900" dirty="0">
                <a:solidFill>
                  <a:prstClr val="black"/>
                </a:solidFill>
              </a:rPr>
              <a:t>Smart Grid Electricity: Distribution Automation</a:t>
            </a:r>
          </a:p>
          <a:p>
            <a:pPr defTabSz="457200"/>
            <a:r>
              <a:rPr lang="en-US" sz="900" dirty="0">
                <a:solidFill>
                  <a:prstClr val="black"/>
                </a:solidFill>
              </a:rPr>
              <a:t>Smart Grid Gas: </a:t>
            </a:r>
            <a:br>
              <a:rPr lang="en-US" sz="900" dirty="0">
                <a:solidFill>
                  <a:prstClr val="black"/>
                </a:solidFill>
              </a:rPr>
            </a:br>
            <a:r>
              <a:rPr lang="en-US" sz="900" dirty="0">
                <a:solidFill>
                  <a:prstClr val="black"/>
                </a:solidFill>
              </a:rPr>
              <a:t>Smart Meters </a:t>
            </a:r>
          </a:p>
          <a:p>
            <a:pPr defTabSz="457200"/>
            <a:r>
              <a:rPr lang="en-US" sz="900" dirty="0">
                <a:solidFill>
                  <a:prstClr val="black"/>
                </a:solidFill>
              </a:rPr>
              <a:t>Smart Grid Gas: </a:t>
            </a:r>
            <a:br>
              <a:rPr lang="en-US" sz="900" dirty="0">
                <a:solidFill>
                  <a:prstClr val="black"/>
                </a:solidFill>
              </a:rPr>
            </a:br>
            <a:r>
              <a:rPr lang="en-US" sz="900" dirty="0">
                <a:solidFill>
                  <a:prstClr val="black"/>
                </a:solidFill>
              </a:rPr>
              <a:t>Distribution Automation</a:t>
            </a:r>
          </a:p>
          <a:p>
            <a:pPr defTabSz="457200"/>
            <a:r>
              <a:rPr lang="en-US" sz="900" dirty="0">
                <a:solidFill>
                  <a:prstClr val="black"/>
                </a:solidFill>
              </a:rPr>
              <a:t>Other Utilities Use Cases</a:t>
            </a:r>
          </a:p>
        </p:txBody>
      </p:sp>
      <p:sp>
        <p:nvSpPr>
          <p:cNvPr id="53" name="TextBox 52"/>
          <p:cNvSpPr txBox="1"/>
          <p:nvPr/>
        </p:nvSpPr>
        <p:spPr>
          <a:xfrm>
            <a:off x="5232499" y="1562717"/>
            <a:ext cx="1701002" cy="246221"/>
          </a:xfrm>
          <a:prstGeom prst="rect">
            <a:avLst/>
          </a:prstGeom>
          <a:solidFill>
            <a:schemeClr val="bg2">
              <a:lumMod val="20000"/>
              <a:lumOff val="80000"/>
            </a:schemeClr>
          </a:solidFill>
          <a:ln>
            <a:solidFill>
              <a:schemeClr val="bg1">
                <a:lumMod val="75000"/>
              </a:schemeClr>
            </a:solidFill>
          </a:ln>
        </p:spPr>
        <p:txBody>
          <a:bodyPr wrap="square" lIns="91440" rtlCol="0" anchor="ctr">
            <a:spAutoFit/>
          </a:bodyPr>
          <a:lstStyle/>
          <a:p>
            <a:pPr algn="ctr" defTabSz="457200">
              <a:buClr>
                <a:srgbClr val="6EC220">
                  <a:lumMod val="60000"/>
                  <a:lumOff val="40000"/>
                </a:srgbClr>
              </a:buClr>
            </a:pPr>
            <a:r>
              <a:rPr lang="en-US" sz="1000" b="1" dirty="0">
                <a:solidFill>
                  <a:prstClr val="black"/>
                </a:solidFill>
                <a:latin typeface="Calibri"/>
                <a:cs typeface="Calibri"/>
              </a:rPr>
              <a:t>Healthcare</a:t>
            </a:r>
          </a:p>
        </p:txBody>
      </p:sp>
      <p:sp>
        <p:nvSpPr>
          <p:cNvPr id="34" name="TextBox 33"/>
          <p:cNvSpPr txBox="1"/>
          <p:nvPr/>
        </p:nvSpPr>
        <p:spPr>
          <a:xfrm>
            <a:off x="5232499" y="1811147"/>
            <a:ext cx="1701002" cy="938719"/>
          </a:xfrm>
          <a:prstGeom prst="rect">
            <a:avLst/>
          </a:prstGeom>
          <a:noFill/>
          <a:ln>
            <a:solidFill>
              <a:schemeClr val="bg1">
                <a:lumMod val="75000"/>
              </a:schemeClr>
            </a:solidFill>
          </a:ln>
        </p:spPr>
        <p:txBody>
          <a:bodyPr wrap="square" lIns="91440" rtlCol="0" anchor="ctr">
            <a:spAutoFit/>
          </a:bodyPr>
          <a:lstStyle>
            <a:defPPr>
              <a:defRPr lang="en-US"/>
            </a:defPPr>
            <a:lvl1pPr marL="171450" indent="-171450">
              <a:spcAft>
                <a:spcPts val="300"/>
              </a:spcAft>
              <a:buFont typeface="Wingdings" charset="2"/>
              <a:buChar char="§"/>
              <a:defRPr sz="800">
                <a:latin typeface="Calibri"/>
                <a:cs typeface="Calibri"/>
              </a:defRPr>
            </a:lvl1pPr>
          </a:lstStyle>
          <a:p>
            <a:pPr defTabSz="457200"/>
            <a:r>
              <a:rPr lang="en-US" sz="900" dirty="0" err="1">
                <a:solidFill>
                  <a:prstClr val="black"/>
                </a:solidFill>
              </a:rPr>
              <a:t>Telehealth</a:t>
            </a:r>
            <a:r>
              <a:rPr lang="en-US" sz="900" dirty="0">
                <a:solidFill>
                  <a:prstClr val="black"/>
                </a:solidFill>
              </a:rPr>
              <a:t> Systems</a:t>
            </a:r>
          </a:p>
          <a:p>
            <a:pPr defTabSz="457200"/>
            <a:r>
              <a:rPr lang="en-US" sz="900" dirty="0">
                <a:solidFill>
                  <a:prstClr val="black"/>
                </a:solidFill>
              </a:rPr>
              <a:t>Clinical Care</a:t>
            </a:r>
          </a:p>
          <a:p>
            <a:pPr defTabSz="457200"/>
            <a:r>
              <a:rPr lang="en-US" sz="900" dirty="0">
                <a:solidFill>
                  <a:prstClr val="black"/>
                </a:solidFill>
              </a:rPr>
              <a:t>Hospital Asset Tracking</a:t>
            </a:r>
          </a:p>
          <a:p>
            <a:pPr defTabSz="457200"/>
            <a:r>
              <a:rPr lang="en-US" sz="900" dirty="0">
                <a:solidFill>
                  <a:prstClr val="black"/>
                </a:solidFill>
              </a:rPr>
              <a:t>Remote Health Monitoring</a:t>
            </a:r>
          </a:p>
          <a:p>
            <a:pPr defTabSz="457200"/>
            <a:r>
              <a:rPr lang="en-US" sz="900" dirty="0">
                <a:solidFill>
                  <a:prstClr val="black"/>
                </a:solidFill>
              </a:rPr>
              <a:t>Other Healthcare Use Cases</a:t>
            </a:r>
          </a:p>
        </p:txBody>
      </p:sp>
      <p:sp>
        <p:nvSpPr>
          <p:cNvPr id="48" name="TextBox 47"/>
          <p:cNvSpPr txBox="1"/>
          <p:nvPr/>
        </p:nvSpPr>
        <p:spPr>
          <a:xfrm>
            <a:off x="5232499" y="3677430"/>
            <a:ext cx="1701002" cy="246221"/>
          </a:xfrm>
          <a:prstGeom prst="rect">
            <a:avLst/>
          </a:prstGeom>
          <a:solidFill>
            <a:schemeClr val="bg2">
              <a:lumMod val="20000"/>
              <a:lumOff val="80000"/>
            </a:schemeClr>
          </a:solidFill>
          <a:ln>
            <a:solidFill>
              <a:schemeClr val="bg1">
                <a:lumMod val="75000"/>
              </a:schemeClr>
            </a:solidFill>
          </a:ln>
        </p:spPr>
        <p:txBody>
          <a:bodyPr wrap="square" lIns="91440" rtlCol="0" anchor="ctr">
            <a:spAutoFit/>
          </a:bodyPr>
          <a:lstStyle/>
          <a:p>
            <a:pPr algn="ctr" defTabSz="457200">
              <a:buClr>
                <a:srgbClr val="6EC220">
                  <a:lumMod val="60000"/>
                  <a:lumOff val="40000"/>
                </a:srgbClr>
              </a:buClr>
            </a:pPr>
            <a:r>
              <a:rPr lang="en-US" sz="1000" b="1" dirty="0">
                <a:solidFill>
                  <a:prstClr val="black"/>
                </a:solidFill>
                <a:latin typeface="Calibri"/>
                <a:cs typeface="Calibri"/>
              </a:rPr>
              <a:t>Manufacturing</a:t>
            </a:r>
          </a:p>
        </p:txBody>
      </p:sp>
      <p:sp>
        <p:nvSpPr>
          <p:cNvPr id="36" name="TextBox 35"/>
          <p:cNvSpPr txBox="1"/>
          <p:nvPr/>
        </p:nvSpPr>
        <p:spPr>
          <a:xfrm>
            <a:off x="5232499" y="3924958"/>
            <a:ext cx="1701002" cy="1392689"/>
          </a:xfrm>
          <a:prstGeom prst="rect">
            <a:avLst/>
          </a:prstGeom>
          <a:noFill/>
          <a:ln>
            <a:solidFill>
              <a:schemeClr val="bg1">
                <a:lumMod val="75000"/>
              </a:schemeClr>
            </a:solidFill>
          </a:ln>
        </p:spPr>
        <p:txBody>
          <a:bodyPr wrap="square" lIns="91440" rtlCol="0" anchor="ctr">
            <a:spAutoFit/>
          </a:bodyPr>
          <a:lstStyle>
            <a:defPPr>
              <a:defRPr lang="en-US"/>
            </a:defPPr>
            <a:lvl1pPr marL="171450" indent="-171450">
              <a:spcAft>
                <a:spcPts val="300"/>
              </a:spcAft>
              <a:buFont typeface="Wingdings" charset="2"/>
              <a:buChar char="§"/>
              <a:defRPr sz="800">
                <a:latin typeface="Calibri"/>
                <a:cs typeface="Calibri"/>
              </a:defRPr>
            </a:lvl1pPr>
          </a:lstStyle>
          <a:p>
            <a:pPr defTabSz="457200"/>
            <a:r>
              <a:rPr lang="en-US" sz="900" dirty="0">
                <a:solidFill>
                  <a:prstClr val="black"/>
                </a:solidFill>
              </a:rPr>
              <a:t>Connected Vehicles</a:t>
            </a:r>
          </a:p>
          <a:p>
            <a:pPr defTabSz="457200"/>
            <a:r>
              <a:rPr lang="en-US" sz="900" dirty="0">
                <a:solidFill>
                  <a:prstClr val="black"/>
                </a:solidFill>
              </a:rPr>
              <a:t>Food Traceability</a:t>
            </a:r>
          </a:p>
          <a:p>
            <a:pPr defTabSz="457200"/>
            <a:r>
              <a:rPr lang="en-US" sz="900" dirty="0">
                <a:solidFill>
                  <a:prstClr val="black"/>
                </a:solidFill>
              </a:rPr>
              <a:t>Maintenance &amp; Field Services</a:t>
            </a:r>
          </a:p>
          <a:p>
            <a:pPr defTabSz="457200"/>
            <a:r>
              <a:rPr lang="en-US" sz="900" dirty="0">
                <a:solidFill>
                  <a:prstClr val="black"/>
                </a:solidFill>
              </a:rPr>
              <a:t>Manufacturing Operations</a:t>
            </a:r>
          </a:p>
          <a:p>
            <a:pPr defTabSz="457200"/>
            <a:r>
              <a:rPr lang="en-US" sz="900" dirty="0">
                <a:solidFill>
                  <a:prstClr val="black"/>
                </a:solidFill>
              </a:rPr>
              <a:t>Production Asset </a:t>
            </a:r>
            <a:r>
              <a:rPr lang="en-US" sz="900" dirty="0" err="1">
                <a:solidFill>
                  <a:prstClr val="black"/>
                </a:solidFill>
              </a:rPr>
              <a:t>Mgmt</a:t>
            </a:r>
            <a:r>
              <a:rPr lang="en-US" sz="900" dirty="0">
                <a:solidFill>
                  <a:prstClr val="black"/>
                </a:solidFill>
              </a:rPr>
              <a:t> </a:t>
            </a:r>
          </a:p>
          <a:p>
            <a:pPr defTabSz="457200"/>
            <a:r>
              <a:rPr lang="en-US" sz="900" dirty="0">
                <a:solidFill>
                  <a:prstClr val="black"/>
                </a:solidFill>
              </a:rPr>
              <a:t>Other Manufacturing Use Cases</a:t>
            </a:r>
          </a:p>
        </p:txBody>
      </p:sp>
      <p:sp>
        <p:nvSpPr>
          <p:cNvPr id="27" name="TextBox 26"/>
          <p:cNvSpPr txBox="1"/>
          <p:nvPr/>
        </p:nvSpPr>
        <p:spPr>
          <a:xfrm>
            <a:off x="7039323" y="1562717"/>
            <a:ext cx="1701002" cy="246221"/>
          </a:xfrm>
          <a:prstGeom prst="rect">
            <a:avLst/>
          </a:prstGeom>
          <a:solidFill>
            <a:schemeClr val="bg2">
              <a:lumMod val="20000"/>
              <a:lumOff val="80000"/>
            </a:schemeClr>
          </a:solidFill>
          <a:ln>
            <a:solidFill>
              <a:schemeClr val="bg1">
                <a:lumMod val="75000"/>
              </a:schemeClr>
            </a:solidFill>
          </a:ln>
        </p:spPr>
        <p:txBody>
          <a:bodyPr wrap="square" lIns="91440" rtlCol="0" anchor="ctr">
            <a:spAutoFit/>
          </a:bodyPr>
          <a:lstStyle/>
          <a:p>
            <a:pPr algn="ctr" defTabSz="457200">
              <a:buClr>
                <a:srgbClr val="6EC220">
                  <a:lumMod val="60000"/>
                  <a:lumOff val="40000"/>
                </a:srgbClr>
              </a:buClr>
            </a:pPr>
            <a:r>
              <a:rPr lang="en-US" sz="1000" b="1" dirty="0">
                <a:solidFill>
                  <a:prstClr val="black"/>
                </a:solidFill>
                <a:latin typeface="Calibri"/>
                <a:cs typeface="Calibri"/>
              </a:rPr>
              <a:t>Resource Industries</a:t>
            </a:r>
          </a:p>
        </p:txBody>
      </p:sp>
      <p:sp>
        <p:nvSpPr>
          <p:cNvPr id="32" name="TextBox 31"/>
          <p:cNvSpPr txBox="1"/>
          <p:nvPr/>
        </p:nvSpPr>
        <p:spPr>
          <a:xfrm>
            <a:off x="7039323" y="1807245"/>
            <a:ext cx="1701002" cy="861774"/>
          </a:xfrm>
          <a:prstGeom prst="rect">
            <a:avLst/>
          </a:prstGeom>
          <a:noFill/>
          <a:ln>
            <a:solidFill>
              <a:schemeClr val="bg1">
                <a:lumMod val="75000"/>
              </a:schemeClr>
            </a:solidFill>
          </a:ln>
        </p:spPr>
        <p:txBody>
          <a:bodyPr wrap="square" lIns="91440" rtlCol="0" anchor="ctr">
            <a:spAutoFit/>
          </a:bodyPr>
          <a:lstStyle>
            <a:defPPr>
              <a:defRPr lang="en-US"/>
            </a:defPPr>
            <a:lvl1pPr marL="171450" indent="-171450">
              <a:spcAft>
                <a:spcPts val="300"/>
              </a:spcAft>
              <a:buFont typeface="Wingdings" charset="2"/>
              <a:buChar char="§"/>
              <a:defRPr sz="800">
                <a:latin typeface="Calibri"/>
                <a:cs typeface="Calibri"/>
              </a:defRPr>
            </a:lvl1pPr>
          </a:lstStyle>
          <a:p>
            <a:pPr defTabSz="457200"/>
            <a:r>
              <a:rPr lang="en-US" sz="900" dirty="0">
                <a:solidFill>
                  <a:prstClr val="black"/>
                </a:solidFill>
              </a:rPr>
              <a:t>Agriculture Animal Tracking</a:t>
            </a:r>
          </a:p>
          <a:p>
            <a:pPr defTabSz="457200"/>
            <a:r>
              <a:rPr lang="en-US" sz="900" dirty="0">
                <a:solidFill>
                  <a:prstClr val="black"/>
                </a:solidFill>
              </a:rPr>
              <a:t>Connected Oil Field Exploration</a:t>
            </a:r>
          </a:p>
          <a:p>
            <a:pPr defTabSz="457200"/>
            <a:r>
              <a:rPr lang="en-US" sz="900" dirty="0">
                <a:solidFill>
                  <a:prstClr val="black"/>
                </a:solidFill>
              </a:rPr>
              <a:t>Other Resource Industry Use Cases</a:t>
            </a:r>
          </a:p>
        </p:txBody>
      </p:sp>
      <p:sp>
        <p:nvSpPr>
          <p:cNvPr id="37" name="Rectangle 36"/>
          <p:cNvSpPr/>
          <p:nvPr/>
        </p:nvSpPr>
        <p:spPr>
          <a:xfrm>
            <a:off x="8115195" y="6196987"/>
            <a:ext cx="2427667" cy="229207"/>
          </a:xfrm>
          <a:prstGeom prst="rect">
            <a:avLst/>
          </a:prstGeom>
          <a:solidFill>
            <a:schemeClr val="bg1">
              <a:lumMod val="50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vert="horz" rtlCol="0" anchor="ctr"/>
          <a:lstStyle/>
          <a:p>
            <a:pPr algn="ctr" defTabSz="457200">
              <a:spcAft>
                <a:spcPts val="600"/>
              </a:spcAft>
            </a:pPr>
            <a:r>
              <a:rPr lang="en-US" sz="1600" dirty="0">
                <a:solidFill>
                  <a:prstClr val="white"/>
                </a:solidFill>
                <a:latin typeface="Calibri" panose="020F0502020204030204" pitchFamily="34" charset="0"/>
              </a:rPr>
              <a:t>Updated as of May 2016</a:t>
            </a:r>
          </a:p>
        </p:txBody>
      </p:sp>
      <p:sp>
        <p:nvSpPr>
          <p:cNvPr id="42" name="TextBox 41"/>
          <p:cNvSpPr txBox="1"/>
          <p:nvPr/>
        </p:nvSpPr>
        <p:spPr>
          <a:xfrm>
            <a:off x="7039323" y="2783583"/>
            <a:ext cx="1701002" cy="246221"/>
          </a:xfrm>
          <a:prstGeom prst="rect">
            <a:avLst/>
          </a:prstGeom>
          <a:solidFill>
            <a:schemeClr val="bg2">
              <a:lumMod val="20000"/>
              <a:lumOff val="80000"/>
            </a:schemeClr>
          </a:solidFill>
          <a:ln>
            <a:solidFill>
              <a:schemeClr val="bg1">
                <a:lumMod val="75000"/>
              </a:schemeClr>
            </a:solidFill>
          </a:ln>
        </p:spPr>
        <p:txBody>
          <a:bodyPr wrap="square" lIns="91440" rtlCol="0" anchor="ctr">
            <a:spAutoFit/>
          </a:bodyPr>
          <a:lstStyle/>
          <a:p>
            <a:pPr algn="ctr" defTabSz="457200">
              <a:buClr>
                <a:srgbClr val="6EC220">
                  <a:lumMod val="60000"/>
                  <a:lumOff val="40000"/>
                </a:srgbClr>
              </a:buClr>
            </a:pPr>
            <a:r>
              <a:rPr lang="en-US" sz="1000" b="1" dirty="0">
                <a:solidFill>
                  <a:prstClr val="black"/>
                </a:solidFill>
                <a:latin typeface="Calibri"/>
                <a:cs typeface="Calibri"/>
              </a:rPr>
              <a:t>Retail</a:t>
            </a:r>
          </a:p>
        </p:txBody>
      </p:sp>
      <p:sp>
        <p:nvSpPr>
          <p:cNvPr id="43" name="TextBox 42"/>
          <p:cNvSpPr txBox="1"/>
          <p:nvPr/>
        </p:nvSpPr>
        <p:spPr>
          <a:xfrm>
            <a:off x="7039323" y="3024728"/>
            <a:ext cx="1701002" cy="1531188"/>
          </a:xfrm>
          <a:prstGeom prst="rect">
            <a:avLst/>
          </a:prstGeom>
          <a:noFill/>
          <a:ln>
            <a:solidFill>
              <a:schemeClr val="bg1">
                <a:lumMod val="75000"/>
              </a:schemeClr>
            </a:solidFill>
          </a:ln>
        </p:spPr>
        <p:txBody>
          <a:bodyPr wrap="square" lIns="91440" rtlCol="0" anchor="ctr">
            <a:spAutoFit/>
          </a:bodyPr>
          <a:lstStyle>
            <a:defPPr>
              <a:defRPr lang="en-US"/>
            </a:defPPr>
            <a:lvl1pPr marL="171450" indent="-171450">
              <a:spcAft>
                <a:spcPts val="300"/>
              </a:spcAft>
              <a:buFont typeface="Wingdings" charset="2"/>
              <a:buChar char="§"/>
              <a:defRPr sz="800">
                <a:latin typeface="Calibri"/>
                <a:cs typeface="Calibri"/>
              </a:defRPr>
            </a:lvl1pPr>
          </a:lstStyle>
          <a:p>
            <a:pPr defTabSz="457200"/>
            <a:r>
              <a:rPr lang="en-US" sz="900" dirty="0">
                <a:solidFill>
                  <a:prstClr val="black"/>
                </a:solidFill>
              </a:rPr>
              <a:t>Connected Vending Machines </a:t>
            </a:r>
          </a:p>
          <a:p>
            <a:pPr defTabSz="457200"/>
            <a:r>
              <a:rPr lang="en-US" sz="900" dirty="0">
                <a:solidFill>
                  <a:prstClr val="black"/>
                </a:solidFill>
              </a:rPr>
              <a:t>Digital Signage</a:t>
            </a:r>
          </a:p>
          <a:p>
            <a:pPr defTabSz="457200"/>
            <a:r>
              <a:rPr lang="en-US" sz="900" dirty="0">
                <a:solidFill>
                  <a:prstClr val="black"/>
                </a:solidFill>
              </a:rPr>
              <a:t>Omni-channel Operations</a:t>
            </a:r>
          </a:p>
          <a:p>
            <a:pPr defTabSz="457200"/>
            <a:r>
              <a:rPr lang="en-US" sz="900" dirty="0">
                <a:solidFill>
                  <a:prstClr val="black"/>
                </a:solidFill>
              </a:rPr>
              <a:t>NFC Payment/Shopping</a:t>
            </a:r>
          </a:p>
          <a:p>
            <a:pPr defTabSz="457200"/>
            <a:r>
              <a:rPr lang="en-US" sz="900" dirty="0">
                <a:solidFill>
                  <a:prstClr val="black"/>
                </a:solidFill>
              </a:rPr>
              <a:t>In-Store Consumer Digital Offers/ Personalized Promotions</a:t>
            </a:r>
          </a:p>
          <a:p>
            <a:pPr defTabSz="457200"/>
            <a:r>
              <a:rPr lang="en-US" sz="900" dirty="0">
                <a:solidFill>
                  <a:prstClr val="black"/>
                </a:solidFill>
              </a:rPr>
              <a:t>Other Retail Use Cases</a:t>
            </a:r>
          </a:p>
        </p:txBody>
      </p:sp>
      <p:sp>
        <p:nvSpPr>
          <p:cNvPr id="25" name="TextBox 24"/>
          <p:cNvSpPr txBox="1"/>
          <p:nvPr/>
        </p:nvSpPr>
        <p:spPr>
          <a:xfrm>
            <a:off x="5232499" y="2910836"/>
            <a:ext cx="1701002" cy="246221"/>
          </a:xfrm>
          <a:prstGeom prst="rect">
            <a:avLst/>
          </a:prstGeom>
          <a:solidFill>
            <a:schemeClr val="bg2">
              <a:lumMod val="20000"/>
              <a:lumOff val="80000"/>
            </a:schemeClr>
          </a:solidFill>
          <a:ln>
            <a:solidFill>
              <a:schemeClr val="bg1">
                <a:lumMod val="75000"/>
              </a:schemeClr>
            </a:solidFill>
          </a:ln>
        </p:spPr>
        <p:txBody>
          <a:bodyPr wrap="square" lIns="91440" rtlCol="0" anchor="ctr">
            <a:spAutoFit/>
          </a:bodyPr>
          <a:lstStyle/>
          <a:p>
            <a:pPr algn="ctr" defTabSz="457200">
              <a:buClr>
                <a:srgbClr val="6EC220">
                  <a:lumMod val="60000"/>
                  <a:lumOff val="40000"/>
                </a:srgbClr>
              </a:buClr>
            </a:pPr>
            <a:r>
              <a:rPr lang="en-US" sz="1000" b="1" dirty="0">
                <a:solidFill>
                  <a:prstClr val="black"/>
                </a:solidFill>
                <a:latin typeface="Calibri"/>
                <a:cs typeface="Calibri"/>
              </a:rPr>
              <a:t>Insurance</a:t>
            </a:r>
          </a:p>
        </p:txBody>
      </p:sp>
      <p:sp>
        <p:nvSpPr>
          <p:cNvPr id="26" name="TextBox 25"/>
          <p:cNvSpPr txBox="1"/>
          <p:nvPr/>
        </p:nvSpPr>
        <p:spPr>
          <a:xfrm>
            <a:off x="5232499" y="3155874"/>
            <a:ext cx="1701002" cy="407804"/>
          </a:xfrm>
          <a:prstGeom prst="rect">
            <a:avLst/>
          </a:prstGeom>
          <a:noFill/>
          <a:ln>
            <a:solidFill>
              <a:schemeClr val="bg1">
                <a:lumMod val="75000"/>
              </a:schemeClr>
            </a:solidFill>
          </a:ln>
        </p:spPr>
        <p:txBody>
          <a:bodyPr wrap="square" lIns="91440" rtlCol="0" anchor="ctr">
            <a:spAutoFit/>
          </a:bodyPr>
          <a:lstStyle>
            <a:defPPr>
              <a:defRPr lang="en-US"/>
            </a:defPPr>
            <a:lvl1pPr marL="171450" indent="-171450">
              <a:spcAft>
                <a:spcPts val="300"/>
              </a:spcAft>
              <a:buFont typeface="Wingdings" charset="2"/>
              <a:buChar char="§"/>
              <a:defRPr sz="800">
                <a:latin typeface="Calibri"/>
                <a:cs typeface="Calibri"/>
              </a:defRPr>
            </a:lvl1pPr>
          </a:lstStyle>
          <a:p>
            <a:pPr defTabSz="457200"/>
            <a:r>
              <a:rPr lang="en-US" sz="900" dirty="0">
                <a:solidFill>
                  <a:prstClr val="black"/>
                </a:solidFill>
              </a:rPr>
              <a:t>Insurance Telematics</a:t>
            </a:r>
          </a:p>
          <a:p>
            <a:pPr defTabSz="457200"/>
            <a:r>
              <a:rPr lang="en-US" sz="900" dirty="0">
                <a:solidFill>
                  <a:prstClr val="black"/>
                </a:solidFill>
              </a:rPr>
              <a:t>Other Insurance Use Cases </a:t>
            </a:r>
          </a:p>
        </p:txBody>
      </p:sp>
      <p:sp>
        <p:nvSpPr>
          <p:cNvPr id="40" name="TextBox 39"/>
          <p:cNvSpPr txBox="1"/>
          <p:nvPr/>
        </p:nvSpPr>
        <p:spPr>
          <a:xfrm>
            <a:off x="7039323" y="4678528"/>
            <a:ext cx="1701002" cy="246221"/>
          </a:xfrm>
          <a:prstGeom prst="rect">
            <a:avLst/>
          </a:prstGeom>
          <a:solidFill>
            <a:schemeClr val="bg2">
              <a:lumMod val="20000"/>
              <a:lumOff val="80000"/>
            </a:schemeClr>
          </a:solidFill>
          <a:ln>
            <a:solidFill>
              <a:schemeClr val="bg1">
                <a:lumMod val="75000"/>
              </a:schemeClr>
            </a:solidFill>
          </a:ln>
        </p:spPr>
        <p:txBody>
          <a:bodyPr wrap="square" lIns="91440" rtlCol="0" anchor="ctr">
            <a:spAutoFit/>
          </a:bodyPr>
          <a:lstStyle/>
          <a:p>
            <a:pPr algn="ctr" defTabSz="457200">
              <a:buClr>
                <a:srgbClr val="6EC220">
                  <a:lumMod val="60000"/>
                  <a:lumOff val="40000"/>
                </a:srgbClr>
              </a:buClr>
            </a:pPr>
            <a:r>
              <a:rPr lang="en-US" sz="1000" b="1" dirty="0">
                <a:solidFill>
                  <a:prstClr val="black"/>
                </a:solidFill>
                <a:latin typeface="Calibri"/>
                <a:cs typeface="Calibri"/>
              </a:rPr>
              <a:t>Telecom</a:t>
            </a:r>
          </a:p>
        </p:txBody>
      </p:sp>
      <p:sp>
        <p:nvSpPr>
          <p:cNvPr id="52" name="TextBox 51"/>
          <p:cNvSpPr txBox="1"/>
          <p:nvPr/>
        </p:nvSpPr>
        <p:spPr>
          <a:xfrm>
            <a:off x="7039323" y="4926575"/>
            <a:ext cx="1701002" cy="723275"/>
          </a:xfrm>
          <a:prstGeom prst="rect">
            <a:avLst/>
          </a:prstGeom>
          <a:noFill/>
          <a:ln>
            <a:solidFill>
              <a:schemeClr val="bg1">
                <a:lumMod val="75000"/>
              </a:schemeClr>
            </a:solidFill>
          </a:ln>
        </p:spPr>
        <p:txBody>
          <a:bodyPr wrap="square" lIns="91440" rtlCol="0" anchor="ctr">
            <a:spAutoFit/>
          </a:bodyPr>
          <a:lstStyle>
            <a:defPPr>
              <a:defRPr lang="en-US"/>
            </a:defPPr>
            <a:lvl1pPr marL="171450" indent="-171450">
              <a:spcAft>
                <a:spcPts val="300"/>
              </a:spcAft>
              <a:buFont typeface="Wingdings" charset="2"/>
              <a:buChar char="§"/>
              <a:defRPr sz="800">
                <a:latin typeface="Calibri"/>
                <a:cs typeface="Calibri"/>
              </a:defRPr>
            </a:lvl1pPr>
          </a:lstStyle>
          <a:p>
            <a:pPr defTabSz="457200"/>
            <a:r>
              <a:rPr lang="en-US" sz="900" dirty="0">
                <a:solidFill>
                  <a:prstClr val="black"/>
                </a:solidFill>
              </a:rPr>
              <a:t>Telecom Base Station Remote </a:t>
            </a:r>
            <a:r>
              <a:rPr lang="en-US" sz="900" dirty="0" err="1">
                <a:solidFill>
                  <a:prstClr val="black"/>
                </a:solidFill>
              </a:rPr>
              <a:t>Mgmt</a:t>
            </a:r>
            <a:endParaRPr lang="en-US" sz="900" dirty="0">
              <a:solidFill>
                <a:prstClr val="black"/>
              </a:solidFill>
            </a:endParaRPr>
          </a:p>
          <a:p>
            <a:pPr defTabSz="457200"/>
            <a:r>
              <a:rPr lang="en-US" sz="900" dirty="0">
                <a:solidFill>
                  <a:prstClr val="black"/>
                </a:solidFill>
              </a:rPr>
              <a:t>Telecom Field Services</a:t>
            </a:r>
          </a:p>
          <a:p>
            <a:pPr defTabSz="457200"/>
            <a:r>
              <a:rPr lang="en-US" sz="900" dirty="0">
                <a:solidFill>
                  <a:prstClr val="black"/>
                </a:solidFill>
              </a:rPr>
              <a:t>Other Telecom Use Cases</a:t>
            </a:r>
          </a:p>
        </p:txBody>
      </p:sp>
      <p:sp>
        <p:nvSpPr>
          <p:cNvPr id="59" name="TextBox 58"/>
          <p:cNvSpPr txBox="1"/>
          <p:nvPr/>
        </p:nvSpPr>
        <p:spPr>
          <a:xfrm>
            <a:off x="1631304" y="1562717"/>
            <a:ext cx="1701002" cy="246221"/>
          </a:xfrm>
          <a:prstGeom prst="rect">
            <a:avLst/>
          </a:prstGeom>
          <a:solidFill>
            <a:schemeClr val="bg2">
              <a:lumMod val="20000"/>
              <a:lumOff val="80000"/>
            </a:schemeClr>
          </a:solidFill>
          <a:ln>
            <a:solidFill>
              <a:schemeClr val="bg1">
                <a:lumMod val="75000"/>
              </a:schemeClr>
            </a:solidFill>
          </a:ln>
        </p:spPr>
        <p:txBody>
          <a:bodyPr wrap="square" lIns="91440" rtlCol="0" anchor="ctr">
            <a:spAutoFit/>
          </a:bodyPr>
          <a:lstStyle/>
          <a:p>
            <a:pPr algn="ctr" defTabSz="457200">
              <a:buClr>
                <a:srgbClr val="6EC220">
                  <a:lumMod val="60000"/>
                  <a:lumOff val="40000"/>
                </a:srgbClr>
              </a:buClr>
            </a:pPr>
            <a:r>
              <a:rPr lang="en-US" sz="1000" b="1" dirty="0">
                <a:solidFill>
                  <a:prstClr val="black"/>
                </a:solidFill>
                <a:latin typeface="Calibri"/>
                <a:cs typeface="Calibri"/>
              </a:rPr>
              <a:t>Banking</a:t>
            </a:r>
          </a:p>
        </p:txBody>
      </p:sp>
      <p:sp>
        <p:nvSpPr>
          <p:cNvPr id="60" name="TextBox 59"/>
          <p:cNvSpPr txBox="1"/>
          <p:nvPr/>
        </p:nvSpPr>
        <p:spPr>
          <a:xfrm>
            <a:off x="1631304" y="1807755"/>
            <a:ext cx="1701002" cy="407804"/>
          </a:xfrm>
          <a:prstGeom prst="rect">
            <a:avLst/>
          </a:prstGeom>
          <a:noFill/>
          <a:ln>
            <a:solidFill>
              <a:schemeClr val="bg1">
                <a:lumMod val="75000"/>
              </a:schemeClr>
            </a:solidFill>
          </a:ln>
        </p:spPr>
        <p:txBody>
          <a:bodyPr wrap="square" lIns="91440" rtlCol="0" anchor="ctr">
            <a:spAutoFit/>
          </a:bodyPr>
          <a:lstStyle/>
          <a:p>
            <a:pPr marL="171450" indent="-171450" defTabSz="457200">
              <a:spcAft>
                <a:spcPts val="300"/>
              </a:spcAft>
              <a:buFont typeface="Wingdings" charset="2"/>
              <a:buChar char="§"/>
            </a:pPr>
            <a:r>
              <a:rPr lang="en-US" sz="900" dirty="0">
                <a:solidFill>
                  <a:prstClr val="black"/>
                </a:solidFill>
                <a:latin typeface="Calibri"/>
                <a:cs typeface="Calibri"/>
              </a:rPr>
              <a:t>ATM Remote Tracking</a:t>
            </a:r>
          </a:p>
          <a:p>
            <a:pPr marL="171450" indent="-171450" defTabSz="457200">
              <a:spcAft>
                <a:spcPts val="300"/>
              </a:spcAft>
              <a:buFont typeface="Wingdings" charset="2"/>
              <a:buChar char="§"/>
            </a:pPr>
            <a:r>
              <a:rPr lang="en-US" sz="900" dirty="0">
                <a:solidFill>
                  <a:prstClr val="black"/>
                </a:solidFill>
                <a:latin typeface="Calibri"/>
                <a:cs typeface="Calibri"/>
              </a:rPr>
              <a:t>Other Banking Use Cases</a:t>
            </a:r>
          </a:p>
        </p:txBody>
      </p:sp>
      <p:sp>
        <p:nvSpPr>
          <p:cNvPr id="61" name="TextBox 60"/>
          <p:cNvSpPr txBox="1"/>
          <p:nvPr/>
        </p:nvSpPr>
        <p:spPr>
          <a:xfrm>
            <a:off x="1631304" y="2306575"/>
            <a:ext cx="1701002" cy="246221"/>
          </a:xfrm>
          <a:prstGeom prst="rect">
            <a:avLst/>
          </a:prstGeom>
          <a:solidFill>
            <a:schemeClr val="bg2">
              <a:lumMod val="20000"/>
              <a:lumOff val="80000"/>
            </a:schemeClr>
          </a:solidFill>
          <a:ln>
            <a:solidFill>
              <a:schemeClr val="bg1">
                <a:lumMod val="75000"/>
              </a:schemeClr>
            </a:solidFill>
          </a:ln>
        </p:spPr>
        <p:txBody>
          <a:bodyPr wrap="square" lIns="91440" rtlCol="0" anchor="ctr">
            <a:spAutoFit/>
          </a:bodyPr>
          <a:lstStyle/>
          <a:p>
            <a:pPr algn="ctr" defTabSz="457200">
              <a:buClr>
                <a:srgbClr val="6EC220">
                  <a:lumMod val="60000"/>
                  <a:lumOff val="40000"/>
                </a:srgbClr>
              </a:buClr>
            </a:pPr>
            <a:r>
              <a:rPr lang="en-US" sz="1000" b="1" dirty="0">
                <a:solidFill>
                  <a:prstClr val="black"/>
                </a:solidFill>
                <a:latin typeface="Calibri"/>
                <a:cs typeface="Calibri"/>
              </a:rPr>
              <a:t>Construction</a:t>
            </a:r>
          </a:p>
        </p:txBody>
      </p:sp>
      <p:sp>
        <p:nvSpPr>
          <p:cNvPr id="62" name="TextBox 61"/>
          <p:cNvSpPr txBox="1"/>
          <p:nvPr/>
        </p:nvSpPr>
        <p:spPr>
          <a:xfrm>
            <a:off x="1631304" y="2553631"/>
            <a:ext cx="1701002" cy="684803"/>
          </a:xfrm>
          <a:prstGeom prst="rect">
            <a:avLst/>
          </a:prstGeom>
          <a:noFill/>
          <a:ln>
            <a:solidFill>
              <a:schemeClr val="bg1">
                <a:lumMod val="75000"/>
              </a:schemeClr>
            </a:solidFill>
          </a:ln>
        </p:spPr>
        <p:txBody>
          <a:bodyPr wrap="square" lIns="91440" rtlCol="0" anchor="ctr">
            <a:spAutoFit/>
          </a:bodyPr>
          <a:lstStyle/>
          <a:p>
            <a:pPr marL="171450" indent="-171450" defTabSz="457200">
              <a:spcAft>
                <a:spcPts val="300"/>
              </a:spcAft>
              <a:buFont typeface="Wingdings" charset="2"/>
              <a:buChar char="§"/>
            </a:pPr>
            <a:r>
              <a:rPr lang="en-US" sz="900" dirty="0">
                <a:solidFill>
                  <a:prstClr val="black"/>
                </a:solidFill>
                <a:latin typeface="Calibri"/>
                <a:cs typeface="Calibri"/>
              </a:rPr>
              <a:t>Construction Machinery </a:t>
            </a:r>
            <a:r>
              <a:rPr lang="en-US" sz="900" dirty="0" err="1">
                <a:solidFill>
                  <a:prstClr val="black"/>
                </a:solidFill>
                <a:latin typeface="Calibri"/>
                <a:cs typeface="Calibri"/>
              </a:rPr>
              <a:t>Mgmt</a:t>
            </a:r>
            <a:endParaRPr lang="en-US" sz="900" dirty="0">
              <a:solidFill>
                <a:prstClr val="black"/>
              </a:solidFill>
              <a:latin typeface="Calibri"/>
              <a:cs typeface="Calibri"/>
            </a:endParaRPr>
          </a:p>
          <a:p>
            <a:pPr marL="171450" indent="-171450" defTabSz="457200">
              <a:spcAft>
                <a:spcPts val="300"/>
              </a:spcAft>
              <a:buFont typeface="Wingdings" charset="2"/>
              <a:buChar char="§"/>
            </a:pPr>
            <a:r>
              <a:rPr lang="en-US" sz="900" dirty="0">
                <a:solidFill>
                  <a:prstClr val="black"/>
                </a:solidFill>
                <a:latin typeface="Calibri"/>
                <a:cs typeface="Calibri"/>
              </a:rPr>
              <a:t>Other Construction Use Cases</a:t>
            </a:r>
          </a:p>
        </p:txBody>
      </p:sp>
      <p:sp>
        <p:nvSpPr>
          <p:cNvPr id="33" name="TextBox 32"/>
          <p:cNvSpPr txBox="1"/>
          <p:nvPr/>
        </p:nvSpPr>
        <p:spPr>
          <a:xfrm>
            <a:off x="0" y="-9"/>
            <a:ext cx="12192000" cy="1384995"/>
          </a:xfrm>
          <a:prstGeom prst="rect">
            <a:avLst/>
          </a:prstGeom>
          <a:solidFill>
            <a:srgbClr val="000000">
              <a:alpha val="23922"/>
            </a:srgbClr>
          </a:solidFill>
        </p:spPr>
        <p:txBody>
          <a:bodyPr wrap="square" lIns="91440" rtlCol="0">
            <a:spAutoFit/>
          </a:bodyPr>
          <a:lstStyle/>
          <a:p>
            <a:pPr algn="ctr" defTabSz="457200">
              <a:spcAft>
                <a:spcPts val="600"/>
              </a:spcAft>
              <a:buClr>
                <a:srgbClr val="133A72"/>
              </a:buClr>
            </a:pPr>
            <a:r>
              <a:rPr lang="en-US" sz="4800" dirty="0">
                <a:solidFill>
                  <a:prstClr val="white"/>
                </a:solidFill>
                <a:latin typeface="Calibri" charset="0"/>
                <a:ea typeface="Calibri" charset="0"/>
                <a:cs typeface="Calibri" charset="0"/>
              </a:rPr>
              <a:t>IoT Spending Guide </a:t>
            </a:r>
            <a:r>
              <a:rPr lang="en-US" sz="5400" dirty="0">
                <a:solidFill>
                  <a:prstClr val="white"/>
                </a:solidFill>
                <a:latin typeface="Calibri" charset="0"/>
                <a:ea typeface="Calibri" charset="0"/>
                <a:cs typeface="Calibri" charset="0"/>
              </a:rPr>
              <a:t/>
            </a:r>
            <a:br>
              <a:rPr lang="en-US" sz="5400" dirty="0">
                <a:solidFill>
                  <a:prstClr val="white"/>
                </a:solidFill>
                <a:latin typeface="Calibri" charset="0"/>
                <a:ea typeface="Calibri" charset="0"/>
                <a:cs typeface="Calibri" charset="0"/>
              </a:rPr>
            </a:br>
            <a:r>
              <a:rPr lang="en-US" sz="3600" dirty="0">
                <a:solidFill>
                  <a:prstClr val="white"/>
                </a:solidFill>
                <a:latin typeface="Calibri" charset="0"/>
                <a:ea typeface="Calibri" charset="0"/>
                <a:cs typeface="Calibri" charset="0"/>
              </a:rPr>
              <a:t>Use Cases &amp; Industry Splits</a:t>
            </a:r>
          </a:p>
        </p:txBody>
      </p:sp>
    </p:spTree>
    <p:extLst>
      <p:ext uri="{BB962C8B-B14F-4D97-AF65-F5344CB8AC3E}">
        <p14:creationId xmlns:p14="http://schemas.microsoft.com/office/powerpoint/2010/main" val="5545768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
            <a:ext cx="12192000" cy="6297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endParaRPr>
          </a:p>
        </p:txBody>
      </p:sp>
      <p:pic>
        <p:nvPicPr>
          <p:cNvPr id="5" name="Picture 4" descr="http://upload.wikimedia.org/wikipedia/commons/2/25/IDC_Logo.png"/>
          <p:cNvPicPr>
            <a:picLocks noChangeAspect="1" noChangeArrowheads="1"/>
          </p:cNvPicPr>
          <p:nvPr/>
        </p:nvPicPr>
        <p:blipFill>
          <a:blip r:embed="rId2" cstate="print"/>
          <a:srcRect/>
          <a:stretch>
            <a:fillRect/>
          </a:stretch>
        </p:blipFill>
        <p:spPr bwMode="auto">
          <a:xfrm>
            <a:off x="2382539" y="1928762"/>
            <a:ext cx="7426925" cy="3000479"/>
          </a:xfrm>
          <a:prstGeom prst="rect">
            <a:avLst/>
          </a:prstGeom>
          <a:noFill/>
        </p:spPr>
      </p:pic>
    </p:spTree>
    <p:extLst>
      <p:ext uri="{BB962C8B-B14F-4D97-AF65-F5344CB8AC3E}">
        <p14:creationId xmlns:p14="http://schemas.microsoft.com/office/powerpoint/2010/main" val="602803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Work Stream Participation Growth</a:t>
            </a:r>
          </a:p>
        </p:txBody>
      </p:sp>
      <p:sp>
        <p:nvSpPr>
          <p:cNvPr id="6" name="TextBox 5"/>
          <p:cNvSpPr txBox="1"/>
          <p:nvPr/>
        </p:nvSpPr>
        <p:spPr>
          <a:xfrm rot="16200000">
            <a:off x="156484" y="3814320"/>
            <a:ext cx="2527429" cy="446347"/>
          </a:xfrm>
          <a:prstGeom prst="rect">
            <a:avLst/>
          </a:prstGeom>
          <a:noFill/>
          <a:ln w="15875">
            <a:noFill/>
          </a:ln>
        </p:spPr>
        <p:txBody>
          <a:bodyPr vert="horz" wrap="none" lIns="36000" tIns="36000" rIns="36000" bIns="36000" rtlCol="0" anchor="ctr" anchorCtr="1">
            <a:noAutofit/>
          </a:bodyPr>
          <a:lstStyle/>
          <a:p>
            <a:pPr algn="ctr"/>
            <a:r>
              <a:rPr lang="en-AU" sz="2000" dirty="0">
                <a:solidFill>
                  <a:prstClr val="black"/>
                </a:solidFill>
              </a:rPr>
              <a:t>Number of members</a:t>
            </a:r>
          </a:p>
        </p:txBody>
      </p:sp>
      <p:graphicFrame>
        <p:nvGraphicFramePr>
          <p:cNvPr id="7" name="Chart 6"/>
          <p:cNvGraphicFramePr>
            <a:graphicFrameLocks/>
          </p:cNvGraphicFramePr>
          <p:nvPr>
            <p:extLst/>
          </p:nvPr>
        </p:nvGraphicFramePr>
        <p:xfrm>
          <a:off x="1643373" y="1382091"/>
          <a:ext cx="9217024" cy="5310803"/>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2063552" y="1326468"/>
            <a:ext cx="8136904" cy="914400"/>
          </a:xfrm>
          <a:prstGeom prst="rect">
            <a:avLst/>
          </a:prstGeom>
          <a:ln/>
        </p:spPr>
        <p:style>
          <a:lnRef idx="0">
            <a:schemeClr val="accent1"/>
          </a:lnRef>
          <a:fillRef idx="3">
            <a:schemeClr val="accent1"/>
          </a:fillRef>
          <a:effectRef idx="3">
            <a:schemeClr val="accent1"/>
          </a:effectRef>
          <a:fontRef idx="minor">
            <a:schemeClr val="lt1"/>
          </a:fontRef>
        </p:style>
        <p:txBody>
          <a:bodyPr vert="horz" wrap="none" lIns="36000" tIns="36000" rIns="36000" bIns="36000" rtlCol="0" anchor="ctr" anchorCtr="1">
            <a:noAutofit/>
          </a:bodyPr>
          <a:lstStyle/>
          <a:p>
            <a:pPr algn="ctr"/>
            <a:r>
              <a:rPr lang="en-AU" sz="2800" dirty="0">
                <a:solidFill>
                  <a:prstClr val="white"/>
                </a:solidFill>
                <a:latin typeface="Century Gothic" panose="020B0502020202020204" pitchFamily="34" charset="0"/>
              </a:rPr>
              <a:t>In 2016 participation has more than doubled</a:t>
            </a:r>
          </a:p>
        </p:txBody>
      </p:sp>
      <p:sp>
        <p:nvSpPr>
          <p:cNvPr id="4" name="TextBox 3"/>
          <p:cNvSpPr txBox="1"/>
          <p:nvPr/>
        </p:nvSpPr>
        <p:spPr>
          <a:xfrm>
            <a:off x="8734127" y="2348880"/>
            <a:ext cx="2186409" cy="331185"/>
          </a:xfrm>
          <a:prstGeom prst="rect">
            <a:avLst/>
          </a:prstGeom>
          <a:noFill/>
          <a:ln w="15875">
            <a:noFill/>
          </a:ln>
        </p:spPr>
        <p:txBody>
          <a:bodyPr vert="horz" wrap="none" lIns="36000" tIns="36000" rIns="36000" bIns="36000" rtlCol="0" anchor="ctr" anchorCtr="1">
            <a:noAutofit/>
          </a:bodyPr>
          <a:lstStyle/>
          <a:p>
            <a:r>
              <a:rPr lang="en-AU" sz="1400" dirty="0">
                <a:solidFill>
                  <a:prstClr val="black"/>
                </a:solidFill>
                <a:latin typeface="Century Gothic" panose="020B0502020202020204" pitchFamily="34" charset="0"/>
              </a:rPr>
              <a:t>Sector Engagement</a:t>
            </a:r>
          </a:p>
        </p:txBody>
      </p:sp>
      <p:sp>
        <p:nvSpPr>
          <p:cNvPr id="8" name="TextBox 7"/>
          <p:cNvSpPr txBox="1"/>
          <p:nvPr/>
        </p:nvSpPr>
        <p:spPr>
          <a:xfrm>
            <a:off x="8220236" y="2629763"/>
            <a:ext cx="2186409" cy="331185"/>
          </a:xfrm>
          <a:prstGeom prst="rect">
            <a:avLst/>
          </a:prstGeom>
          <a:noFill/>
          <a:ln w="15875">
            <a:noFill/>
          </a:ln>
        </p:spPr>
        <p:txBody>
          <a:bodyPr vert="horz" wrap="none" lIns="36000" tIns="36000" rIns="36000" bIns="36000" rtlCol="0" anchor="ctr" anchorCtr="1">
            <a:noAutofit/>
          </a:bodyPr>
          <a:lstStyle/>
          <a:p>
            <a:r>
              <a:rPr lang="en-AU" sz="1400" dirty="0">
                <a:solidFill>
                  <a:prstClr val="black"/>
                </a:solidFill>
                <a:latin typeface="Century Gothic" panose="020B0502020202020204" pitchFamily="34" charset="0"/>
              </a:rPr>
              <a:t>Start-ups</a:t>
            </a:r>
          </a:p>
        </p:txBody>
      </p:sp>
      <p:sp>
        <p:nvSpPr>
          <p:cNvPr id="9" name="TextBox 8"/>
          <p:cNvSpPr txBox="1"/>
          <p:nvPr/>
        </p:nvSpPr>
        <p:spPr>
          <a:xfrm>
            <a:off x="8256240" y="3025807"/>
            <a:ext cx="2186409" cy="331185"/>
          </a:xfrm>
          <a:prstGeom prst="rect">
            <a:avLst/>
          </a:prstGeom>
          <a:noFill/>
          <a:ln w="15875">
            <a:noFill/>
          </a:ln>
        </p:spPr>
        <p:txBody>
          <a:bodyPr vert="horz" wrap="none" lIns="36000" tIns="36000" rIns="36000" bIns="36000" rtlCol="0" anchor="ctr" anchorCtr="1">
            <a:noAutofit/>
          </a:bodyPr>
          <a:lstStyle/>
          <a:p>
            <a:r>
              <a:rPr lang="en-AU" sz="1400" dirty="0">
                <a:solidFill>
                  <a:prstClr val="black"/>
                </a:solidFill>
                <a:latin typeface="Century Gothic" panose="020B0502020202020204" pitchFamily="34" charset="0"/>
              </a:rPr>
              <a:t>Spectrum</a:t>
            </a:r>
          </a:p>
        </p:txBody>
      </p:sp>
      <p:sp>
        <p:nvSpPr>
          <p:cNvPr id="10" name="TextBox 9"/>
          <p:cNvSpPr txBox="1"/>
          <p:nvPr/>
        </p:nvSpPr>
        <p:spPr>
          <a:xfrm>
            <a:off x="8400256" y="3248980"/>
            <a:ext cx="2186409" cy="331185"/>
          </a:xfrm>
          <a:prstGeom prst="rect">
            <a:avLst/>
          </a:prstGeom>
          <a:noFill/>
          <a:ln w="15875">
            <a:noFill/>
          </a:ln>
        </p:spPr>
        <p:txBody>
          <a:bodyPr vert="horz" wrap="none" lIns="36000" tIns="36000" rIns="36000" bIns="36000" rtlCol="0" anchor="ctr" anchorCtr="1">
            <a:noAutofit/>
          </a:bodyPr>
          <a:lstStyle/>
          <a:p>
            <a:r>
              <a:rPr lang="en-AU" sz="1400" dirty="0">
                <a:solidFill>
                  <a:prstClr val="black"/>
                </a:solidFill>
                <a:latin typeface="Century Gothic" panose="020B0502020202020204" pitchFamily="34" charset="0"/>
              </a:rPr>
              <a:t>Collaboration</a:t>
            </a:r>
          </a:p>
        </p:txBody>
      </p:sp>
      <p:sp>
        <p:nvSpPr>
          <p:cNvPr id="11" name="TextBox 10"/>
          <p:cNvSpPr txBox="1"/>
          <p:nvPr/>
        </p:nvSpPr>
        <p:spPr>
          <a:xfrm>
            <a:off x="8148228" y="3472153"/>
            <a:ext cx="2186409" cy="331185"/>
          </a:xfrm>
          <a:prstGeom prst="rect">
            <a:avLst/>
          </a:prstGeom>
          <a:noFill/>
          <a:ln w="15875">
            <a:noFill/>
          </a:ln>
        </p:spPr>
        <p:txBody>
          <a:bodyPr vert="horz" wrap="none" lIns="36000" tIns="36000" rIns="36000" bIns="36000" rtlCol="0" anchor="ctr" anchorCtr="1">
            <a:noAutofit/>
          </a:bodyPr>
          <a:lstStyle/>
          <a:p>
            <a:r>
              <a:rPr lang="en-AU" sz="1400" dirty="0">
                <a:solidFill>
                  <a:prstClr val="black"/>
                </a:solidFill>
                <a:latin typeface="Century Gothic" panose="020B0502020202020204" pitchFamily="34" charset="0"/>
              </a:rPr>
              <a:t>Security</a:t>
            </a:r>
          </a:p>
        </p:txBody>
      </p:sp>
      <p:sp>
        <p:nvSpPr>
          <p:cNvPr id="12" name="TextBox 11"/>
          <p:cNvSpPr txBox="1"/>
          <p:nvPr/>
        </p:nvSpPr>
        <p:spPr>
          <a:xfrm>
            <a:off x="8302079" y="3853899"/>
            <a:ext cx="2186409" cy="331185"/>
          </a:xfrm>
          <a:prstGeom prst="rect">
            <a:avLst/>
          </a:prstGeom>
          <a:noFill/>
          <a:ln w="15875">
            <a:noFill/>
          </a:ln>
        </p:spPr>
        <p:txBody>
          <a:bodyPr vert="horz" wrap="none" lIns="36000" tIns="36000" rIns="36000" bIns="36000" rtlCol="0" anchor="ctr" anchorCtr="1">
            <a:noAutofit/>
          </a:bodyPr>
          <a:lstStyle/>
          <a:p>
            <a:r>
              <a:rPr lang="en-AU" sz="1400" dirty="0">
                <a:solidFill>
                  <a:prstClr val="black"/>
                </a:solidFill>
                <a:latin typeface="Century Gothic" panose="020B0502020202020204" pitchFamily="34" charset="0"/>
              </a:rPr>
              <a:t>Open Data</a:t>
            </a:r>
          </a:p>
        </p:txBody>
      </p:sp>
    </p:spTree>
    <p:extLst>
      <p:ext uri="{BB962C8B-B14F-4D97-AF65-F5344CB8AC3E}">
        <p14:creationId xmlns:p14="http://schemas.microsoft.com/office/powerpoint/2010/main" val="3454390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9816" y="423896"/>
            <a:ext cx="6696744" cy="2387600"/>
          </a:xfrm>
        </p:spPr>
        <p:txBody>
          <a:bodyPr>
            <a:normAutofit fontScale="90000"/>
          </a:bodyPr>
          <a:lstStyle/>
          <a:p>
            <a:r>
              <a:rPr lang="en-AU" dirty="0" err="1"/>
              <a:t>IoTAA</a:t>
            </a:r>
            <a:r>
              <a:rPr lang="en-AU" dirty="0"/>
              <a:t> Industry Progress: </a:t>
            </a:r>
            <a:r>
              <a:rPr lang="en-AU" dirty="0" err="1"/>
              <a:t>Workstream</a:t>
            </a:r>
            <a:r>
              <a:rPr lang="en-AU" dirty="0"/>
              <a:t> Chairs</a:t>
            </a:r>
            <a:br>
              <a:rPr lang="en-AU" dirty="0"/>
            </a:br>
            <a:r>
              <a:rPr lang="en-AU" dirty="0"/>
              <a:t>Panel Session</a:t>
            </a:r>
          </a:p>
        </p:txBody>
      </p:sp>
      <p:sp>
        <p:nvSpPr>
          <p:cNvPr id="10" name="Rectangle 9"/>
          <p:cNvSpPr/>
          <p:nvPr/>
        </p:nvSpPr>
        <p:spPr>
          <a:xfrm>
            <a:off x="9131660" y="-567444"/>
            <a:ext cx="3060340"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entury Gothic" panose="020B0502020202020204" pitchFamily="34" charset="0"/>
              </a:rPr>
              <a:t>Cover design 1</a:t>
            </a:r>
          </a:p>
        </p:txBody>
      </p:sp>
      <p:grpSp>
        <p:nvGrpSpPr>
          <p:cNvPr id="3" name="Group 2"/>
          <p:cNvGrpSpPr/>
          <p:nvPr/>
        </p:nvGrpSpPr>
        <p:grpSpPr>
          <a:xfrm>
            <a:off x="8549034" y="369173"/>
            <a:ext cx="352188" cy="601103"/>
            <a:chOff x="4443264" y="4293468"/>
            <a:chExt cx="633413" cy="1081088"/>
          </a:xfrm>
          <a:solidFill>
            <a:schemeClr val="bg1"/>
          </a:solidFill>
        </p:grpSpPr>
        <p:sp>
          <p:nvSpPr>
            <p:cNvPr id="8" name="Freeform 3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43" name="Group 42"/>
          <p:cNvGrpSpPr/>
          <p:nvPr/>
        </p:nvGrpSpPr>
        <p:grpSpPr>
          <a:xfrm>
            <a:off x="4439816" y="3826028"/>
            <a:ext cx="2664296" cy="503053"/>
            <a:chOff x="4439816" y="4150083"/>
            <a:chExt cx="2736304" cy="503053"/>
          </a:xfrm>
        </p:grpSpPr>
        <p:sp>
          <p:nvSpPr>
            <p:cNvPr id="15" name="Rounded Rectangle 14"/>
            <p:cNvSpPr/>
            <p:nvPr/>
          </p:nvSpPr>
          <p:spPr>
            <a:xfrm>
              <a:off x="4439816" y="4150083"/>
              <a:ext cx="2736304" cy="5030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algn="ctr"/>
              <a:r>
                <a:rPr lang="en-US" sz="1400" dirty="0">
                  <a:solidFill>
                    <a:prstClr val="white"/>
                  </a:solidFill>
                  <a:latin typeface="Century Gothic" panose="020B0502020202020204" pitchFamily="34" charset="0"/>
                </a:rPr>
                <a:t>Chris McLaren</a:t>
              </a:r>
              <a:br>
                <a:rPr lang="en-US" sz="1400" dirty="0">
                  <a:solidFill>
                    <a:prstClr val="white"/>
                  </a:solidFill>
                  <a:latin typeface="Century Gothic" panose="020B0502020202020204" pitchFamily="34" charset="0"/>
                </a:rPr>
              </a:br>
              <a:r>
                <a:rPr lang="en-US" sz="1400" dirty="0">
                  <a:solidFill>
                    <a:prstClr val="white"/>
                  </a:solidFill>
                  <a:latin typeface="Century Gothic" panose="020B0502020202020204" pitchFamily="34" charset="0"/>
                </a:rPr>
                <a:t>KPMG</a:t>
              </a:r>
            </a:p>
          </p:txBody>
        </p:sp>
        <p:sp>
          <p:nvSpPr>
            <p:cNvPr id="19" name="Oval 18"/>
            <p:cNvSpPr/>
            <p:nvPr/>
          </p:nvSpPr>
          <p:spPr>
            <a:xfrm>
              <a:off x="4475820" y="4182181"/>
              <a:ext cx="439825" cy="439825"/>
            </a:xfrm>
            <a:prstGeom prst="ellipse">
              <a:avLst/>
            </a:prstGeom>
            <a:solidFill>
              <a:srgbClr val="0B3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6" name="Group 15"/>
            <p:cNvGrpSpPr/>
            <p:nvPr/>
          </p:nvGrpSpPr>
          <p:grpSpPr>
            <a:xfrm>
              <a:off x="4598071" y="4235409"/>
              <a:ext cx="195322" cy="333369"/>
              <a:chOff x="4443264" y="4293468"/>
              <a:chExt cx="633413" cy="1081088"/>
            </a:xfrm>
            <a:solidFill>
              <a:schemeClr val="bg1"/>
            </a:solidFill>
          </p:grpSpPr>
          <p:sp>
            <p:nvSpPr>
              <p:cNvPr id="17" name="Freeform 3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grpSp>
        <p:nvGrpSpPr>
          <p:cNvPr id="12" name="Group 11"/>
          <p:cNvGrpSpPr/>
          <p:nvPr/>
        </p:nvGrpSpPr>
        <p:grpSpPr>
          <a:xfrm>
            <a:off x="4439816" y="4546610"/>
            <a:ext cx="2664296" cy="503053"/>
            <a:chOff x="4592216" y="4302483"/>
            <a:chExt cx="2736304" cy="503053"/>
          </a:xfrm>
        </p:grpSpPr>
        <p:sp>
          <p:nvSpPr>
            <p:cNvPr id="13" name="Rounded Rectangle 12"/>
            <p:cNvSpPr/>
            <p:nvPr/>
          </p:nvSpPr>
          <p:spPr>
            <a:xfrm>
              <a:off x="4592216" y="4302483"/>
              <a:ext cx="2736304" cy="5030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algn="ctr"/>
              <a:r>
                <a:rPr lang="en-US" sz="1400" dirty="0">
                  <a:solidFill>
                    <a:prstClr val="white"/>
                  </a:solidFill>
                  <a:latin typeface="Century Gothic" panose="020B0502020202020204" pitchFamily="34" charset="0"/>
                </a:rPr>
                <a:t>Peter Leonard</a:t>
              </a:r>
              <a:br>
                <a:rPr lang="en-US" sz="1400" dirty="0">
                  <a:solidFill>
                    <a:prstClr val="white"/>
                  </a:solidFill>
                  <a:latin typeface="Century Gothic" panose="020B0502020202020204" pitchFamily="34" charset="0"/>
                </a:rPr>
              </a:br>
              <a:r>
                <a:rPr lang="en-US" sz="1400" dirty="0">
                  <a:solidFill>
                    <a:prstClr val="white"/>
                  </a:solidFill>
                  <a:latin typeface="Century Gothic" panose="020B0502020202020204" pitchFamily="34" charset="0"/>
                </a:rPr>
                <a:t>Gilbert + Tobin</a:t>
              </a:r>
            </a:p>
          </p:txBody>
        </p:sp>
        <p:sp>
          <p:nvSpPr>
            <p:cNvPr id="14" name="Oval 13"/>
            <p:cNvSpPr/>
            <p:nvPr/>
          </p:nvSpPr>
          <p:spPr>
            <a:xfrm>
              <a:off x="4628220" y="4334581"/>
              <a:ext cx="439825" cy="439825"/>
            </a:xfrm>
            <a:prstGeom prst="ellipse">
              <a:avLst/>
            </a:prstGeom>
            <a:solidFill>
              <a:srgbClr val="0B3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0" name="Group 19"/>
            <p:cNvGrpSpPr/>
            <p:nvPr/>
          </p:nvGrpSpPr>
          <p:grpSpPr>
            <a:xfrm>
              <a:off x="4750471" y="4387809"/>
              <a:ext cx="195322" cy="333369"/>
              <a:chOff x="4443264" y="4293468"/>
              <a:chExt cx="633413" cy="1081088"/>
            </a:xfrm>
            <a:solidFill>
              <a:schemeClr val="bg1"/>
            </a:solidFill>
          </p:grpSpPr>
          <p:sp>
            <p:nvSpPr>
              <p:cNvPr id="21" name="Freeform 3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2"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grpSp>
        <p:nvGrpSpPr>
          <p:cNvPr id="11" name="Group 10"/>
          <p:cNvGrpSpPr/>
          <p:nvPr/>
        </p:nvGrpSpPr>
        <p:grpSpPr>
          <a:xfrm>
            <a:off x="4439816" y="5267191"/>
            <a:ext cx="2664296" cy="503053"/>
            <a:chOff x="4744616" y="4454883"/>
            <a:chExt cx="2736304" cy="503053"/>
          </a:xfrm>
        </p:grpSpPr>
        <p:sp>
          <p:nvSpPr>
            <p:cNvPr id="23" name="Rounded Rectangle 22"/>
            <p:cNvSpPr/>
            <p:nvPr/>
          </p:nvSpPr>
          <p:spPr>
            <a:xfrm>
              <a:off x="4744616" y="4454883"/>
              <a:ext cx="2736304" cy="5030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algn="ctr"/>
              <a:r>
                <a:rPr lang="en-US" sz="1400" dirty="0">
                  <a:solidFill>
                    <a:prstClr val="white"/>
                  </a:solidFill>
                  <a:latin typeface="Century Gothic" panose="020B0502020202020204" pitchFamily="34" charset="0"/>
                </a:rPr>
                <a:t>Malcolm Shore</a:t>
              </a:r>
            </a:p>
          </p:txBody>
        </p:sp>
        <p:sp>
          <p:nvSpPr>
            <p:cNvPr id="24" name="Oval 23"/>
            <p:cNvSpPr/>
            <p:nvPr/>
          </p:nvSpPr>
          <p:spPr>
            <a:xfrm>
              <a:off x="4780620" y="4486981"/>
              <a:ext cx="439825" cy="439825"/>
            </a:xfrm>
            <a:prstGeom prst="ellipse">
              <a:avLst/>
            </a:prstGeom>
            <a:solidFill>
              <a:srgbClr val="0B3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5" name="Group 24"/>
            <p:cNvGrpSpPr/>
            <p:nvPr/>
          </p:nvGrpSpPr>
          <p:grpSpPr>
            <a:xfrm>
              <a:off x="4902871" y="4540209"/>
              <a:ext cx="195322" cy="333369"/>
              <a:chOff x="4443264" y="4293468"/>
              <a:chExt cx="633413" cy="1081088"/>
            </a:xfrm>
            <a:solidFill>
              <a:schemeClr val="bg1"/>
            </a:solidFill>
          </p:grpSpPr>
          <p:sp>
            <p:nvSpPr>
              <p:cNvPr id="26" name="Freeform 3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7"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grpSp>
        <p:nvGrpSpPr>
          <p:cNvPr id="4" name="Group 3"/>
          <p:cNvGrpSpPr/>
          <p:nvPr/>
        </p:nvGrpSpPr>
        <p:grpSpPr>
          <a:xfrm>
            <a:off x="8148228" y="5267191"/>
            <a:ext cx="2664296" cy="503053"/>
            <a:chOff x="7500156" y="5302211"/>
            <a:chExt cx="2736304" cy="503053"/>
          </a:xfrm>
        </p:grpSpPr>
        <p:sp>
          <p:nvSpPr>
            <p:cNvPr id="28" name="Rounded Rectangle 27"/>
            <p:cNvSpPr/>
            <p:nvPr/>
          </p:nvSpPr>
          <p:spPr>
            <a:xfrm>
              <a:off x="7500156" y="5302211"/>
              <a:ext cx="2736304" cy="5030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algn="ctr"/>
              <a:r>
                <a:rPr lang="en-US" sz="1400" dirty="0">
                  <a:solidFill>
                    <a:prstClr val="white"/>
                  </a:solidFill>
                  <a:latin typeface="Century Gothic" panose="020B0502020202020204" pitchFamily="34" charset="0"/>
                </a:rPr>
                <a:t>Stuart Waite</a:t>
              </a:r>
              <a:br>
                <a:rPr lang="en-US" sz="1400" dirty="0">
                  <a:solidFill>
                    <a:prstClr val="white"/>
                  </a:solidFill>
                  <a:latin typeface="Century Gothic" panose="020B0502020202020204" pitchFamily="34" charset="0"/>
                </a:rPr>
              </a:br>
              <a:r>
                <a:rPr lang="en-US" sz="1400" dirty="0">
                  <a:solidFill>
                    <a:prstClr val="white"/>
                  </a:solidFill>
                  <a:latin typeface="Century Gothic" panose="020B0502020202020204" pitchFamily="34" charset="0"/>
                </a:rPr>
                <a:t>Timpani</a:t>
              </a:r>
            </a:p>
          </p:txBody>
        </p:sp>
        <p:sp>
          <p:nvSpPr>
            <p:cNvPr id="29" name="Oval 28"/>
            <p:cNvSpPr/>
            <p:nvPr/>
          </p:nvSpPr>
          <p:spPr>
            <a:xfrm>
              <a:off x="7536160" y="5334309"/>
              <a:ext cx="439825" cy="439825"/>
            </a:xfrm>
            <a:prstGeom prst="ellipse">
              <a:avLst/>
            </a:prstGeom>
            <a:solidFill>
              <a:srgbClr val="0B3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0" name="Group 29"/>
            <p:cNvGrpSpPr/>
            <p:nvPr/>
          </p:nvGrpSpPr>
          <p:grpSpPr>
            <a:xfrm>
              <a:off x="7658411" y="5387537"/>
              <a:ext cx="195322" cy="333369"/>
              <a:chOff x="4443264" y="4293468"/>
              <a:chExt cx="633413" cy="1081088"/>
            </a:xfrm>
            <a:solidFill>
              <a:schemeClr val="bg1"/>
            </a:solidFill>
          </p:grpSpPr>
          <p:sp>
            <p:nvSpPr>
              <p:cNvPr id="31" name="Freeform 3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2"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grpSp>
        <p:nvGrpSpPr>
          <p:cNvPr id="6" name="Group 5"/>
          <p:cNvGrpSpPr/>
          <p:nvPr/>
        </p:nvGrpSpPr>
        <p:grpSpPr>
          <a:xfrm>
            <a:off x="8148228" y="4546609"/>
            <a:ext cx="2664296" cy="503053"/>
            <a:chOff x="7608168" y="4759683"/>
            <a:chExt cx="2736304" cy="503053"/>
          </a:xfrm>
        </p:grpSpPr>
        <p:sp>
          <p:nvSpPr>
            <p:cNvPr id="33" name="Rounded Rectangle 32"/>
            <p:cNvSpPr/>
            <p:nvPr/>
          </p:nvSpPr>
          <p:spPr>
            <a:xfrm>
              <a:off x="7608168" y="4759683"/>
              <a:ext cx="2736304" cy="5030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algn="ctr"/>
              <a:r>
                <a:rPr lang="en-US" sz="1400" dirty="0">
                  <a:solidFill>
                    <a:prstClr val="white"/>
                  </a:solidFill>
                  <a:latin typeface="Century Gothic" panose="020B0502020202020204" pitchFamily="34" charset="0"/>
                </a:rPr>
                <a:t>Frank Zeichner</a:t>
              </a:r>
              <a:br>
                <a:rPr lang="en-US" sz="1400" dirty="0">
                  <a:solidFill>
                    <a:prstClr val="white"/>
                  </a:solidFill>
                  <a:latin typeface="Century Gothic" panose="020B0502020202020204" pitchFamily="34" charset="0"/>
                </a:rPr>
              </a:br>
              <a:r>
                <a:rPr lang="en-US" sz="1400" dirty="0">
                  <a:solidFill>
                    <a:prstClr val="white"/>
                  </a:solidFill>
                  <a:latin typeface="Century Gothic" panose="020B0502020202020204" pitchFamily="34" charset="0"/>
                </a:rPr>
                <a:t>Creator Tech</a:t>
              </a:r>
            </a:p>
          </p:txBody>
        </p:sp>
        <p:sp>
          <p:nvSpPr>
            <p:cNvPr id="34" name="Oval 33"/>
            <p:cNvSpPr/>
            <p:nvPr/>
          </p:nvSpPr>
          <p:spPr>
            <a:xfrm>
              <a:off x="7641704" y="4791781"/>
              <a:ext cx="439825" cy="439825"/>
            </a:xfrm>
            <a:prstGeom prst="ellipse">
              <a:avLst/>
            </a:prstGeom>
            <a:solidFill>
              <a:srgbClr val="0B3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5" name="Group 34"/>
            <p:cNvGrpSpPr/>
            <p:nvPr/>
          </p:nvGrpSpPr>
          <p:grpSpPr>
            <a:xfrm>
              <a:off x="7763955" y="4845009"/>
              <a:ext cx="195322" cy="333369"/>
              <a:chOff x="4443264" y="4293468"/>
              <a:chExt cx="633413" cy="1081088"/>
            </a:xfrm>
            <a:solidFill>
              <a:schemeClr val="bg1"/>
            </a:solidFill>
          </p:grpSpPr>
          <p:sp>
            <p:nvSpPr>
              <p:cNvPr id="36" name="Freeform 35"/>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7"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grpSp>
        <p:nvGrpSpPr>
          <p:cNvPr id="7" name="Group 6"/>
          <p:cNvGrpSpPr/>
          <p:nvPr/>
        </p:nvGrpSpPr>
        <p:grpSpPr>
          <a:xfrm>
            <a:off x="8148228" y="3826028"/>
            <a:ext cx="2664296" cy="503053"/>
            <a:chOff x="7608168" y="4157494"/>
            <a:chExt cx="2736304" cy="503053"/>
          </a:xfrm>
        </p:grpSpPr>
        <p:sp>
          <p:nvSpPr>
            <p:cNvPr id="38" name="Rounded Rectangle 37"/>
            <p:cNvSpPr/>
            <p:nvPr/>
          </p:nvSpPr>
          <p:spPr>
            <a:xfrm>
              <a:off x="7608168" y="4157494"/>
              <a:ext cx="2736304" cy="5030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algn="ctr"/>
              <a:r>
                <a:rPr lang="en-US" sz="1400" dirty="0">
                  <a:solidFill>
                    <a:prstClr val="white"/>
                  </a:solidFill>
                  <a:latin typeface="Century Gothic" panose="020B0502020202020204" pitchFamily="34" charset="0"/>
                </a:rPr>
                <a:t>Catherine Caruana-McManus, Giant Ideas</a:t>
              </a:r>
            </a:p>
          </p:txBody>
        </p:sp>
        <p:sp>
          <p:nvSpPr>
            <p:cNvPr id="39" name="Oval 38"/>
            <p:cNvSpPr/>
            <p:nvPr/>
          </p:nvSpPr>
          <p:spPr>
            <a:xfrm>
              <a:off x="7644172" y="4189592"/>
              <a:ext cx="439825" cy="439825"/>
            </a:xfrm>
            <a:prstGeom prst="ellipse">
              <a:avLst/>
            </a:prstGeom>
            <a:solidFill>
              <a:srgbClr val="0B3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40" name="Group 39"/>
            <p:cNvGrpSpPr/>
            <p:nvPr/>
          </p:nvGrpSpPr>
          <p:grpSpPr>
            <a:xfrm>
              <a:off x="7766423" y="4242820"/>
              <a:ext cx="195322" cy="333369"/>
              <a:chOff x="4443264" y="4293468"/>
              <a:chExt cx="633413" cy="1081088"/>
            </a:xfrm>
            <a:solidFill>
              <a:schemeClr val="bg1"/>
            </a:solidFill>
          </p:grpSpPr>
          <p:sp>
            <p:nvSpPr>
              <p:cNvPr id="41" name="Freeform 4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42"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sp>
        <p:nvSpPr>
          <p:cNvPr id="45" name="Rectangle 44"/>
          <p:cNvSpPr/>
          <p:nvPr/>
        </p:nvSpPr>
        <p:spPr>
          <a:xfrm>
            <a:off x="4432904" y="3012022"/>
            <a:ext cx="8503856" cy="400110"/>
          </a:xfrm>
          <a:prstGeom prst="rect">
            <a:avLst/>
          </a:prstGeom>
        </p:spPr>
        <p:txBody>
          <a:bodyPr wrap="square">
            <a:spAutoFit/>
          </a:bodyPr>
          <a:lstStyle/>
          <a:p>
            <a:r>
              <a:rPr lang="en-AU" sz="2000" dirty="0">
                <a:solidFill>
                  <a:srgbClr val="0B3697"/>
                </a:solidFill>
                <a:latin typeface="Century Gothic" panose="020B0502020202020204" pitchFamily="34" charset="0"/>
                <a:ea typeface="+mj-ea"/>
                <a:cs typeface="+mj-cs"/>
              </a:rPr>
              <a:t>Moderated by John Stanton, Communications Alliance</a:t>
            </a:r>
            <a:endParaRPr lang="en-AU" sz="2000" dirty="0"/>
          </a:p>
        </p:txBody>
      </p:sp>
    </p:spTree>
    <p:extLst>
      <p:ext uri="{BB962C8B-B14F-4D97-AF65-F5344CB8AC3E}">
        <p14:creationId xmlns:p14="http://schemas.microsoft.com/office/powerpoint/2010/main" val="3329554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200" dirty="0"/>
              <a:t>IOTAA INDUSTRY ACTION</a:t>
            </a:r>
          </a:p>
        </p:txBody>
      </p:sp>
      <p:sp>
        <p:nvSpPr>
          <p:cNvPr id="6" name="Rounded Rectangle 5"/>
          <p:cNvSpPr/>
          <p:nvPr/>
        </p:nvSpPr>
        <p:spPr bwMode="auto">
          <a:xfrm>
            <a:off x="5240949" y="1886384"/>
            <a:ext cx="1728192" cy="678520"/>
          </a:xfrm>
          <a:prstGeom prst="roundRect">
            <a:avLst/>
          </a:prstGeom>
          <a:solidFill>
            <a:srgbClr val="1B9DD8"/>
          </a:solidFill>
          <a:ln w="9525" cap="flat" cmpd="sng" algn="ctr">
            <a:noFill/>
            <a:prstDash val="solid"/>
            <a:round/>
            <a:headEnd type="none" w="med" len="med"/>
            <a:tailEnd type="none" w="med" len="med"/>
          </a:ln>
          <a:effectLst>
            <a:outerShdw blurRad="127000" dist="38100" dir="2700000" algn="ctr">
              <a:srgbClr val="000000">
                <a:alpha val="45000"/>
              </a:srgbClr>
            </a:outerShdw>
          </a:effectLst>
          <a:extLst/>
        </p:spPr>
        <p:txBody>
          <a:bodyPr vert="horz" wrap="square" lIns="91440" tIns="45720" rIns="91440" bIns="45720" numCol="1" rtlCol="0" anchor="ctr" anchorCtr="0" compatLnSpc="1">
            <a:prstTxWarp prst="textNoShape">
              <a:avLst/>
            </a:prstTxWarp>
          </a:bodyPr>
          <a:lstStyle/>
          <a:p>
            <a:pPr algn="ctr"/>
            <a:r>
              <a:rPr lang="en-AU" sz="1200" dirty="0" err="1">
                <a:solidFill>
                  <a:prstClr val="white"/>
                </a:solidFill>
                <a:latin typeface="Century Gothic" panose="020B0502020202020204" pitchFamily="34" charset="0"/>
              </a:rPr>
              <a:t>IoTAA</a:t>
            </a:r>
            <a:endParaRPr lang="en-AU" sz="1200" dirty="0">
              <a:solidFill>
                <a:prstClr val="white"/>
              </a:solidFill>
              <a:latin typeface="Century Gothic" panose="020B0502020202020204" pitchFamily="34" charset="0"/>
            </a:endParaRPr>
          </a:p>
          <a:p>
            <a:pPr algn="ctr"/>
            <a:r>
              <a:rPr lang="en-AU" sz="1200" b="1" dirty="0">
                <a:solidFill>
                  <a:prstClr val="white"/>
                </a:solidFill>
                <a:latin typeface="Century Gothic" panose="020B0502020202020204" pitchFamily="34" charset="0"/>
              </a:rPr>
              <a:t>Executive Council</a:t>
            </a:r>
          </a:p>
        </p:txBody>
      </p:sp>
      <p:sp>
        <p:nvSpPr>
          <p:cNvPr id="7" name="Rounded Rectangle 6"/>
          <p:cNvSpPr/>
          <p:nvPr/>
        </p:nvSpPr>
        <p:spPr bwMode="auto">
          <a:xfrm>
            <a:off x="3662546" y="2565744"/>
            <a:ext cx="1340301" cy="348693"/>
          </a:xfrm>
          <a:prstGeom prst="roundRect">
            <a:avLst>
              <a:gd name="adj" fmla="val 27114"/>
            </a:avLst>
          </a:prstGeom>
          <a:solidFill>
            <a:schemeClr val="bg1">
              <a:lumMod val="85000"/>
            </a:schemeClr>
          </a:solidFill>
          <a:ln w="9525" cap="flat" cmpd="sng" algn="ctr">
            <a:noFill/>
            <a:prstDash val="solid"/>
            <a:round/>
            <a:headEnd type="none" w="med" len="med"/>
            <a:tailEnd type="none" w="med" len="med"/>
          </a:ln>
          <a:effectLst>
            <a:outerShdw blurRad="127000" dist="38100" dir="2700000" algn="ctr">
              <a:srgbClr val="000000">
                <a:alpha val="45000"/>
              </a:srgbClr>
            </a:outerShdw>
          </a:effectLst>
          <a:extLst/>
        </p:spPr>
        <p:txBody>
          <a:bodyPr vert="horz" wrap="square" lIns="91440" tIns="45720" rIns="91440" bIns="45720" numCol="1" rtlCol="0" anchor="ctr" anchorCtr="0" compatLnSpc="1">
            <a:prstTxWarp prst="textNoShape">
              <a:avLst/>
            </a:prstTxWarp>
          </a:bodyPr>
          <a:lstStyle/>
          <a:p>
            <a:pPr algn="ctr"/>
            <a:r>
              <a:rPr lang="en-AU" sz="1200" dirty="0" err="1">
                <a:solidFill>
                  <a:prstClr val="black">
                    <a:lumMod val="75000"/>
                    <a:lumOff val="25000"/>
                  </a:prstClr>
                </a:solidFill>
                <a:latin typeface="Century Gothic" panose="020B0502020202020204" pitchFamily="34" charset="0"/>
              </a:rPr>
              <a:t>IoTAA</a:t>
            </a:r>
            <a:r>
              <a:rPr lang="en-AU" sz="1200" dirty="0">
                <a:solidFill>
                  <a:prstClr val="black">
                    <a:lumMod val="75000"/>
                    <a:lumOff val="25000"/>
                  </a:prstClr>
                </a:solidFill>
                <a:latin typeface="Century Gothic" panose="020B0502020202020204" pitchFamily="34" charset="0"/>
              </a:rPr>
              <a:t/>
            </a:r>
            <a:br>
              <a:rPr lang="en-AU" sz="1200" dirty="0">
                <a:solidFill>
                  <a:prstClr val="black">
                    <a:lumMod val="75000"/>
                    <a:lumOff val="25000"/>
                  </a:prstClr>
                </a:solidFill>
                <a:latin typeface="Century Gothic" panose="020B0502020202020204" pitchFamily="34" charset="0"/>
              </a:rPr>
            </a:br>
            <a:r>
              <a:rPr lang="en-AU" sz="1200" b="1" dirty="0">
                <a:solidFill>
                  <a:prstClr val="black">
                    <a:lumMod val="75000"/>
                    <a:lumOff val="25000"/>
                  </a:prstClr>
                </a:solidFill>
                <a:latin typeface="Century Gothic" panose="020B0502020202020204" pitchFamily="34" charset="0"/>
              </a:rPr>
              <a:t>Coordination</a:t>
            </a:r>
          </a:p>
        </p:txBody>
      </p:sp>
      <p:sp>
        <p:nvSpPr>
          <p:cNvPr id="19" name="TextBox 18"/>
          <p:cNvSpPr txBox="1"/>
          <p:nvPr/>
        </p:nvSpPr>
        <p:spPr>
          <a:xfrm>
            <a:off x="447918" y="5197641"/>
            <a:ext cx="1872208" cy="800219"/>
          </a:xfrm>
          <a:prstGeom prst="rect">
            <a:avLst/>
          </a:prstGeom>
          <a:noFill/>
        </p:spPr>
        <p:txBody>
          <a:bodyPr wrap="square" rtlCol="0">
            <a:spAutoFit/>
          </a:bodyPr>
          <a:lstStyle/>
          <a:p>
            <a:r>
              <a:rPr lang="en-AU" sz="1200" dirty="0">
                <a:solidFill>
                  <a:prstClr val="black">
                    <a:lumMod val="95000"/>
                    <a:lumOff val="5000"/>
                  </a:prstClr>
                </a:solidFill>
                <a:latin typeface="Century Gothic" panose="020B0502020202020204" pitchFamily="34" charset="0"/>
              </a:rPr>
              <a:t>Chair: Chris McLaren</a:t>
            </a:r>
            <a:br>
              <a:rPr lang="en-AU" sz="1200" dirty="0">
                <a:solidFill>
                  <a:prstClr val="black">
                    <a:lumMod val="95000"/>
                    <a:lumOff val="5000"/>
                  </a:prstClr>
                </a:solidFill>
                <a:latin typeface="Century Gothic" panose="020B0502020202020204" pitchFamily="34" charset="0"/>
              </a:rPr>
            </a:br>
            <a:r>
              <a:rPr lang="en-AU" sz="1200" dirty="0">
                <a:solidFill>
                  <a:prstClr val="black">
                    <a:lumMod val="95000"/>
                    <a:lumOff val="5000"/>
                  </a:prstClr>
                </a:solidFill>
                <a:latin typeface="Century Gothic" panose="020B0502020202020204" pitchFamily="34" charset="0"/>
              </a:rPr>
              <a:t>(KPMG)</a:t>
            </a:r>
          </a:p>
          <a:p>
            <a:endParaRPr lang="en-AU" sz="1100" dirty="0">
              <a:solidFill>
                <a:prstClr val="black">
                  <a:lumMod val="95000"/>
                  <a:lumOff val="5000"/>
                </a:prstClr>
              </a:solidFill>
              <a:latin typeface="Century Gothic" panose="020B0502020202020204" pitchFamily="34" charset="0"/>
            </a:endParaRPr>
          </a:p>
          <a:p>
            <a:endParaRPr lang="en-AU" sz="1100" dirty="0">
              <a:solidFill>
                <a:prstClr val="black">
                  <a:lumMod val="95000"/>
                  <a:lumOff val="5000"/>
                </a:prstClr>
              </a:solidFill>
              <a:latin typeface="Century Gothic" panose="020B0502020202020204" pitchFamily="34" charset="0"/>
            </a:endParaRPr>
          </a:p>
        </p:txBody>
      </p:sp>
      <p:sp>
        <p:nvSpPr>
          <p:cNvPr id="20" name="TextBox 19"/>
          <p:cNvSpPr txBox="1"/>
          <p:nvPr/>
        </p:nvSpPr>
        <p:spPr>
          <a:xfrm>
            <a:off x="2429037" y="5198890"/>
            <a:ext cx="1942700" cy="815608"/>
          </a:xfrm>
          <a:prstGeom prst="rect">
            <a:avLst/>
          </a:prstGeom>
          <a:noFill/>
        </p:spPr>
        <p:txBody>
          <a:bodyPr wrap="square" rtlCol="0">
            <a:spAutoFit/>
          </a:bodyPr>
          <a:lstStyle/>
          <a:p>
            <a:r>
              <a:rPr lang="en-AU" sz="1200" dirty="0">
                <a:solidFill>
                  <a:prstClr val="black">
                    <a:lumMod val="95000"/>
                    <a:lumOff val="5000"/>
                  </a:prstClr>
                </a:solidFill>
                <a:latin typeface="Century Gothic" panose="020B0502020202020204" pitchFamily="34" charset="0"/>
              </a:rPr>
              <a:t>Chair: Catherine </a:t>
            </a:r>
            <a:r>
              <a:rPr lang="en-AU" sz="1200" dirty="0" err="1">
                <a:solidFill>
                  <a:prstClr val="black">
                    <a:lumMod val="95000"/>
                    <a:lumOff val="5000"/>
                  </a:prstClr>
                </a:solidFill>
                <a:latin typeface="Century Gothic" panose="020B0502020202020204" pitchFamily="34" charset="0"/>
              </a:rPr>
              <a:t>Caruana</a:t>
            </a:r>
            <a:r>
              <a:rPr lang="en-AU" sz="1200" dirty="0">
                <a:solidFill>
                  <a:prstClr val="black">
                    <a:lumMod val="95000"/>
                    <a:lumOff val="5000"/>
                  </a:prstClr>
                </a:solidFill>
                <a:latin typeface="Century Gothic" panose="020B0502020202020204" pitchFamily="34" charset="0"/>
              </a:rPr>
              <a:t>-McManus</a:t>
            </a:r>
            <a:br>
              <a:rPr lang="en-AU" sz="1200" dirty="0">
                <a:solidFill>
                  <a:prstClr val="black">
                    <a:lumMod val="95000"/>
                    <a:lumOff val="5000"/>
                  </a:prstClr>
                </a:solidFill>
                <a:latin typeface="Century Gothic" panose="020B0502020202020204" pitchFamily="34" charset="0"/>
              </a:rPr>
            </a:br>
            <a:r>
              <a:rPr lang="en-AU" sz="1200" dirty="0">
                <a:solidFill>
                  <a:prstClr val="black">
                    <a:lumMod val="95000"/>
                    <a:lumOff val="5000"/>
                  </a:prstClr>
                </a:solidFill>
                <a:latin typeface="Century Gothic" panose="020B0502020202020204" pitchFamily="34" charset="0"/>
              </a:rPr>
              <a:t>(Giant Ideas</a:t>
            </a:r>
            <a:r>
              <a:rPr lang="en-AU" sz="1100" dirty="0">
                <a:solidFill>
                  <a:prstClr val="black">
                    <a:lumMod val="95000"/>
                    <a:lumOff val="5000"/>
                  </a:prstClr>
                </a:solidFill>
                <a:latin typeface="Century Gothic" panose="020B0502020202020204" pitchFamily="34" charset="0"/>
              </a:rPr>
              <a:t>)</a:t>
            </a:r>
          </a:p>
          <a:p>
            <a:endParaRPr lang="en-AU" sz="1100" dirty="0">
              <a:solidFill>
                <a:prstClr val="black">
                  <a:lumMod val="95000"/>
                  <a:lumOff val="5000"/>
                </a:prstClr>
              </a:solidFill>
              <a:latin typeface="Century Gothic" panose="020B0502020202020204" pitchFamily="34" charset="0"/>
            </a:endParaRPr>
          </a:p>
        </p:txBody>
      </p:sp>
      <p:sp>
        <p:nvSpPr>
          <p:cNvPr id="21" name="TextBox 20"/>
          <p:cNvSpPr txBox="1"/>
          <p:nvPr/>
        </p:nvSpPr>
        <p:spPr>
          <a:xfrm>
            <a:off x="4281207" y="5198891"/>
            <a:ext cx="1718561" cy="800219"/>
          </a:xfrm>
          <a:prstGeom prst="rect">
            <a:avLst/>
          </a:prstGeom>
          <a:noFill/>
        </p:spPr>
        <p:txBody>
          <a:bodyPr wrap="square" rtlCol="0">
            <a:spAutoFit/>
          </a:bodyPr>
          <a:lstStyle/>
          <a:p>
            <a:r>
              <a:rPr lang="en-AU" sz="1200" dirty="0">
                <a:solidFill>
                  <a:prstClr val="black">
                    <a:lumMod val="95000"/>
                    <a:lumOff val="5000"/>
                  </a:prstClr>
                </a:solidFill>
                <a:latin typeface="Century Gothic" panose="020B0502020202020204" pitchFamily="34" charset="0"/>
              </a:rPr>
              <a:t>Chair: Peter Leonard</a:t>
            </a:r>
            <a:br>
              <a:rPr lang="en-AU" sz="1200" dirty="0">
                <a:solidFill>
                  <a:prstClr val="black">
                    <a:lumMod val="95000"/>
                    <a:lumOff val="5000"/>
                  </a:prstClr>
                </a:solidFill>
                <a:latin typeface="Century Gothic" panose="020B0502020202020204" pitchFamily="34" charset="0"/>
              </a:rPr>
            </a:br>
            <a:r>
              <a:rPr lang="en-AU" sz="1200" dirty="0">
                <a:solidFill>
                  <a:prstClr val="black">
                    <a:lumMod val="95000"/>
                    <a:lumOff val="5000"/>
                  </a:prstClr>
                </a:solidFill>
                <a:latin typeface="Century Gothic" panose="020B0502020202020204" pitchFamily="34" charset="0"/>
              </a:rPr>
              <a:t>(Gilbert + Tobin)</a:t>
            </a:r>
          </a:p>
          <a:p>
            <a:endParaRPr lang="en-AU" sz="1100" dirty="0">
              <a:solidFill>
                <a:prstClr val="black">
                  <a:lumMod val="95000"/>
                  <a:lumOff val="5000"/>
                </a:prstClr>
              </a:solidFill>
              <a:latin typeface="Century Gothic" panose="020B0502020202020204" pitchFamily="34" charset="0"/>
            </a:endParaRPr>
          </a:p>
          <a:p>
            <a:endParaRPr lang="en-AU" sz="1100" dirty="0">
              <a:solidFill>
                <a:prstClr val="black">
                  <a:lumMod val="95000"/>
                  <a:lumOff val="5000"/>
                </a:prstClr>
              </a:solidFill>
              <a:latin typeface="Century Gothic" panose="020B0502020202020204" pitchFamily="34" charset="0"/>
            </a:endParaRPr>
          </a:p>
        </p:txBody>
      </p:sp>
      <p:sp>
        <p:nvSpPr>
          <p:cNvPr id="22" name="TextBox 21"/>
          <p:cNvSpPr txBox="1"/>
          <p:nvPr/>
        </p:nvSpPr>
        <p:spPr>
          <a:xfrm>
            <a:off x="6194696" y="5198890"/>
            <a:ext cx="1751184" cy="800219"/>
          </a:xfrm>
          <a:prstGeom prst="rect">
            <a:avLst/>
          </a:prstGeom>
          <a:noFill/>
        </p:spPr>
        <p:txBody>
          <a:bodyPr wrap="square" rtlCol="0">
            <a:spAutoFit/>
          </a:bodyPr>
          <a:lstStyle/>
          <a:p>
            <a:r>
              <a:rPr lang="en-AU" sz="1200" dirty="0">
                <a:solidFill>
                  <a:prstClr val="black">
                    <a:lumMod val="95000"/>
                    <a:lumOff val="5000"/>
                  </a:prstClr>
                </a:solidFill>
                <a:latin typeface="Century Gothic" panose="020B0502020202020204" pitchFamily="34" charset="0"/>
              </a:rPr>
              <a:t>Chair: Nevio Marinelli</a:t>
            </a:r>
            <a:br>
              <a:rPr lang="en-AU" sz="1200" dirty="0">
                <a:solidFill>
                  <a:prstClr val="black">
                    <a:lumMod val="95000"/>
                    <a:lumOff val="5000"/>
                  </a:prstClr>
                </a:solidFill>
                <a:latin typeface="Century Gothic" panose="020B0502020202020204" pitchFamily="34" charset="0"/>
              </a:rPr>
            </a:br>
            <a:r>
              <a:rPr lang="en-AU" sz="1200" dirty="0">
                <a:solidFill>
                  <a:prstClr val="black">
                    <a:lumMod val="95000"/>
                    <a:lumOff val="5000"/>
                  </a:prstClr>
                </a:solidFill>
                <a:latin typeface="Century Gothic" panose="020B0502020202020204" pitchFamily="34" charset="0"/>
              </a:rPr>
              <a:t>(ACMA)</a:t>
            </a:r>
          </a:p>
          <a:p>
            <a:pPr marL="171450" indent="-171450">
              <a:buFont typeface="Arial" panose="020B0604020202020204" pitchFamily="34" charset="0"/>
              <a:buChar char="•"/>
            </a:pPr>
            <a:endParaRPr lang="en-AU" sz="1100" dirty="0">
              <a:solidFill>
                <a:prstClr val="black">
                  <a:lumMod val="95000"/>
                  <a:lumOff val="5000"/>
                </a:prstClr>
              </a:solidFill>
              <a:latin typeface="Century Gothic" panose="020B0502020202020204" pitchFamily="34" charset="0"/>
            </a:endParaRPr>
          </a:p>
          <a:p>
            <a:pPr marL="171450" indent="-171450">
              <a:buFont typeface="Arial" panose="020B0604020202020204" pitchFamily="34" charset="0"/>
              <a:buChar char="•"/>
            </a:pPr>
            <a:endParaRPr lang="en-AU" sz="1100" dirty="0">
              <a:solidFill>
                <a:prstClr val="black">
                  <a:lumMod val="95000"/>
                  <a:lumOff val="5000"/>
                </a:prstClr>
              </a:solidFill>
              <a:latin typeface="Century Gothic" panose="020B0502020202020204" pitchFamily="34" charset="0"/>
            </a:endParaRPr>
          </a:p>
        </p:txBody>
      </p:sp>
      <p:sp>
        <p:nvSpPr>
          <p:cNvPr id="23" name="TextBox 22"/>
          <p:cNvSpPr txBox="1"/>
          <p:nvPr/>
        </p:nvSpPr>
        <p:spPr>
          <a:xfrm>
            <a:off x="8066904" y="5198890"/>
            <a:ext cx="1861061" cy="800219"/>
          </a:xfrm>
          <a:prstGeom prst="rect">
            <a:avLst/>
          </a:prstGeom>
          <a:noFill/>
        </p:spPr>
        <p:txBody>
          <a:bodyPr wrap="square" rtlCol="0">
            <a:spAutoFit/>
          </a:bodyPr>
          <a:lstStyle/>
          <a:p>
            <a:r>
              <a:rPr lang="en-AU" sz="1200" dirty="0">
                <a:solidFill>
                  <a:prstClr val="black">
                    <a:lumMod val="95000"/>
                    <a:lumOff val="5000"/>
                  </a:prstClr>
                </a:solidFill>
                <a:latin typeface="Century Gothic" panose="020B0502020202020204" pitchFamily="34" charset="0"/>
              </a:rPr>
              <a:t>Chair: Malcolm Shore</a:t>
            </a:r>
            <a:br>
              <a:rPr lang="en-AU" sz="1200" dirty="0">
                <a:solidFill>
                  <a:prstClr val="black">
                    <a:lumMod val="95000"/>
                    <a:lumOff val="5000"/>
                  </a:prstClr>
                </a:solidFill>
                <a:latin typeface="Century Gothic" panose="020B0502020202020204" pitchFamily="34" charset="0"/>
              </a:rPr>
            </a:br>
            <a:endParaRPr lang="en-AU" sz="1200" dirty="0">
              <a:solidFill>
                <a:prstClr val="black">
                  <a:lumMod val="95000"/>
                  <a:lumOff val="5000"/>
                </a:prstClr>
              </a:solidFill>
              <a:latin typeface="Century Gothic" panose="020B0502020202020204" pitchFamily="34" charset="0"/>
            </a:endParaRPr>
          </a:p>
          <a:p>
            <a:endParaRPr lang="en-AU" sz="1100" dirty="0">
              <a:solidFill>
                <a:prstClr val="black">
                  <a:lumMod val="95000"/>
                  <a:lumOff val="5000"/>
                </a:prstClr>
              </a:solidFill>
              <a:latin typeface="Century Gothic" panose="020B0502020202020204" pitchFamily="34" charset="0"/>
            </a:endParaRPr>
          </a:p>
          <a:p>
            <a:pPr marL="171450" indent="-171450">
              <a:buFont typeface="Arial" panose="020B0604020202020204" pitchFamily="34" charset="0"/>
              <a:buChar char="•"/>
            </a:pPr>
            <a:endParaRPr lang="en-AU" sz="1100" dirty="0">
              <a:solidFill>
                <a:prstClr val="black">
                  <a:lumMod val="95000"/>
                  <a:lumOff val="5000"/>
                </a:prstClr>
              </a:solidFill>
              <a:latin typeface="Century Gothic" panose="020B0502020202020204" pitchFamily="34" charset="0"/>
            </a:endParaRPr>
          </a:p>
        </p:txBody>
      </p:sp>
      <p:sp>
        <p:nvSpPr>
          <p:cNvPr id="24" name="TextBox 23"/>
          <p:cNvSpPr txBox="1"/>
          <p:nvPr/>
        </p:nvSpPr>
        <p:spPr>
          <a:xfrm>
            <a:off x="10047795" y="5198890"/>
            <a:ext cx="1872208" cy="800219"/>
          </a:xfrm>
          <a:prstGeom prst="rect">
            <a:avLst/>
          </a:prstGeom>
          <a:noFill/>
        </p:spPr>
        <p:txBody>
          <a:bodyPr wrap="square" rtlCol="0">
            <a:spAutoFit/>
          </a:bodyPr>
          <a:lstStyle/>
          <a:p>
            <a:r>
              <a:rPr lang="en-AU" sz="1200" dirty="0">
                <a:solidFill>
                  <a:prstClr val="black">
                    <a:lumMod val="95000"/>
                    <a:lumOff val="5000"/>
                  </a:prstClr>
                </a:solidFill>
                <a:latin typeface="Century Gothic" panose="020B0502020202020204" pitchFamily="34" charset="0"/>
              </a:rPr>
              <a:t>Chair: Stuart Waite (Timpani)</a:t>
            </a:r>
          </a:p>
          <a:p>
            <a:pPr marL="171450" indent="-171450">
              <a:buFont typeface="Arial" panose="020B0604020202020204" pitchFamily="34" charset="0"/>
              <a:buChar char="•"/>
            </a:pPr>
            <a:endParaRPr lang="en-AU" sz="1100" dirty="0">
              <a:solidFill>
                <a:prstClr val="black">
                  <a:lumMod val="95000"/>
                  <a:lumOff val="5000"/>
                </a:prstClr>
              </a:solidFill>
              <a:latin typeface="Century Gothic" panose="020B0502020202020204" pitchFamily="34" charset="0"/>
            </a:endParaRPr>
          </a:p>
          <a:p>
            <a:pPr marL="171450" indent="-171450">
              <a:buFont typeface="Arial" panose="020B0604020202020204" pitchFamily="34" charset="0"/>
              <a:buChar char="•"/>
            </a:pPr>
            <a:endParaRPr lang="en-AU" sz="1100" dirty="0">
              <a:solidFill>
                <a:prstClr val="black">
                  <a:lumMod val="95000"/>
                  <a:lumOff val="5000"/>
                </a:prstClr>
              </a:solidFill>
              <a:latin typeface="Century Gothic" panose="020B0502020202020204" pitchFamily="34" charset="0"/>
            </a:endParaRPr>
          </a:p>
        </p:txBody>
      </p:sp>
      <p:sp>
        <p:nvSpPr>
          <p:cNvPr id="32" name="TextBox 31"/>
          <p:cNvSpPr txBox="1"/>
          <p:nvPr/>
        </p:nvSpPr>
        <p:spPr>
          <a:xfrm>
            <a:off x="7030082" y="2175247"/>
            <a:ext cx="2460872" cy="461665"/>
          </a:xfrm>
          <a:prstGeom prst="rect">
            <a:avLst/>
          </a:prstGeom>
          <a:noFill/>
        </p:spPr>
        <p:txBody>
          <a:bodyPr wrap="square" rtlCol="0">
            <a:spAutoFit/>
          </a:bodyPr>
          <a:lstStyle/>
          <a:p>
            <a:r>
              <a:rPr lang="en-AU" sz="1200" dirty="0">
                <a:solidFill>
                  <a:prstClr val="black">
                    <a:lumMod val="95000"/>
                    <a:lumOff val="5000"/>
                  </a:prstClr>
                </a:solidFill>
                <a:latin typeface="Century Gothic" panose="020B0502020202020204" pitchFamily="34" charset="0"/>
              </a:rPr>
              <a:t>Chair: John Stanton (Communications Alliance)</a:t>
            </a:r>
          </a:p>
        </p:txBody>
      </p:sp>
      <p:sp>
        <p:nvSpPr>
          <p:cNvPr id="27" name="Title 1"/>
          <p:cNvSpPr txBox="1">
            <a:spLocks/>
          </p:cNvSpPr>
          <p:nvPr/>
        </p:nvSpPr>
        <p:spPr>
          <a:xfrm>
            <a:off x="321342" y="1175774"/>
            <a:ext cx="10658400" cy="11088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rgbClr val="0B3697"/>
                </a:solidFill>
                <a:latin typeface="Century Gothic" panose="020B0502020202020204" pitchFamily="34" charset="0"/>
                <a:ea typeface="+mj-ea"/>
                <a:cs typeface="+mj-cs"/>
              </a:defRPr>
            </a:lvl1pPr>
          </a:lstStyle>
          <a:p>
            <a:pPr>
              <a:lnSpc>
                <a:spcPct val="100000"/>
              </a:lnSpc>
            </a:pPr>
            <a:r>
              <a:rPr lang="en-AU" sz="2000" dirty="0">
                <a:solidFill>
                  <a:prstClr val="black">
                    <a:lumMod val="95000"/>
                    <a:lumOff val="5000"/>
                  </a:prstClr>
                </a:solidFill>
              </a:rPr>
              <a:t>265 participants</a:t>
            </a:r>
            <a:br>
              <a:rPr lang="en-AU" sz="2000" dirty="0">
                <a:solidFill>
                  <a:prstClr val="black">
                    <a:lumMod val="95000"/>
                    <a:lumOff val="5000"/>
                  </a:prstClr>
                </a:solidFill>
              </a:rPr>
            </a:br>
            <a:r>
              <a:rPr lang="en-AU" sz="2000" dirty="0">
                <a:solidFill>
                  <a:prstClr val="black">
                    <a:lumMod val="95000"/>
                    <a:lumOff val="5000"/>
                  </a:prstClr>
                </a:solidFill>
              </a:rPr>
              <a:t>from 125 organisations</a:t>
            </a:r>
          </a:p>
        </p:txBody>
      </p:sp>
      <p:sp>
        <p:nvSpPr>
          <p:cNvPr id="4" name="Rectangle: Rounded Corners 3"/>
          <p:cNvSpPr/>
          <p:nvPr/>
        </p:nvSpPr>
        <p:spPr>
          <a:xfrm>
            <a:off x="738119" y="3791869"/>
            <a:ext cx="1212481" cy="835399"/>
          </a:xfrm>
          <a:prstGeom prst="roundRect">
            <a:avLst/>
          </a:prstGeom>
          <a:blipFill>
            <a:blip r:embed="rId2" cstate="print">
              <a:extLst>
                <a:ext uri="{28A0092B-C50C-407E-A947-70E740481C1C}">
                  <a14:useLocalDpi xmlns:a14="http://schemas.microsoft.com/office/drawing/2010/main" val="0"/>
                </a:ext>
              </a:extLst>
            </a:blip>
            <a:srcRect/>
            <a:stretch>
              <a:fillRect t="-1000" b="-1000"/>
            </a:stretch>
          </a:bli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4" name="Rectangle: Rounded Corners 13"/>
          <p:cNvSpPr/>
          <p:nvPr/>
        </p:nvSpPr>
        <p:spPr>
          <a:xfrm>
            <a:off x="2648245" y="3791868"/>
            <a:ext cx="1212481" cy="835399"/>
          </a:xfrm>
          <a:prstGeom prst="roundRect">
            <a:avLst/>
          </a:prstGeom>
          <a:blipFill>
            <a:blip r:embed="rId3" cstate="print">
              <a:extLst>
                <a:ext uri="{28A0092B-C50C-407E-A947-70E740481C1C}">
                  <a14:useLocalDpi xmlns:a14="http://schemas.microsoft.com/office/drawing/2010/main" val="0"/>
                </a:ext>
              </a:extLst>
            </a:blip>
            <a:srcRect/>
            <a:stretch>
              <a:fillRect l="-2000" r="-2000"/>
            </a:stretch>
          </a:bli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6" name="Rectangle: Rounded Corners 15"/>
          <p:cNvSpPr/>
          <p:nvPr/>
        </p:nvSpPr>
        <p:spPr>
          <a:xfrm>
            <a:off x="4521767" y="3791867"/>
            <a:ext cx="1212481" cy="835399"/>
          </a:xfrm>
          <a:prstGeom prst="roundRect">
            <a:avLst/>
          </a:prstGeom>
          <a:blipFill>
            <a:blip r:embed="rId4" cstate="print">
              <a:extLst>
                <a:ext uri="{28A0092B-C50C-407E-A947-70E740481C1C}">
                  <a14:useLocalDpi xmlns:a14="http://schemas.microsoft.com/office/drawing/2010/main" val="0"/>
                </a:ext>
              </a:extLst>
            </a:blip>
            <a:srcRect/>
            <a:stretch>
              <a:fillRect t="-4000" b="-4000"/>
            </a:stretch>
          </a:bli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25" name="Rectangle: Rounded Corners 24"/>
          <p:cNvSpPr/>
          <p:nvPr/>
        </p:nvSpPr>
        <p:spPr>
          <a:xfrm>
            <a:off x="6435459" y="3791867"/>
            <a:ext cx="1212481" cy="835399"/>
          </a:xfrm>
          <a:prstGeom prst="roundRect">
            <a:avLst/>
          </a:prstGeom>
          <a:blipFill>
            <a:blip r:embed="rId5" cstate="print">
              <a:extLst>
                <a:ext uri="{28A0092B-C50C-407E-A947-70E740481C1C}">
                  <a14:useLocalDpi xmlns:a14="http://schemas.microsoft.com/office/drawing/2010/main" val="0"/>
                </a:ext>
              </a:extLst>
            </a:blip>
            <a:srcRect/>
            <a:stretch>
              <a:fillRect l="-5000" r="-5000"/>
            </a:stretch>
          </a:bli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0" name="Rectangle: Rounded Corners 29"/>
          <p:cNvSpPr/>
          <p:nvPr/>
        </p:nvSpPr>
        <p:spPr>
          <a:xfrm>
            <a:off x="8336877" y="3791867"/>
            <a:ext cx="1212481" cy="835399"/>
          </a:xfrm>
          <a:prstGeom prst="roundRect">
            <a:avLst/>
          </a:prstGeom>
          <a:blipFill>
            <a:blip r:embed="rId6" cstate="print">
              <a:extLst>
                <a:ext uri="{28A0092B-C50C-407E-A947-70E740481C1C}">
                  <a14:useLocalDpi xmlns:a14="http://schemas.microsoft.com/office/drawing/2010/main" val="0"/>
                </a:ext>
              </a:extLst>
            </a:blip>
            <a:srcRect/>
            <a:stretch>
              <a:fillRect l="-19000" r="-19000"/>
            </a:stretch>
          </a:bli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34" name="Rectangle: Rounded Corners 33"/>
          <p:cNvSpPr/>
          <p:nvPr/>
        </p:nvSpPr>
        <p:spPr>
          <a:xfrm>
            <a:off x="10220740" y="3791866"/>
            <a:ext cx="1212481" cy="835399"/>
          </a:xfrm>
          <a:prstGeom prst="roundRect">
            <a:avLst/>
          </a:prstGeom>
          <a:blipFill>
            <a:blip r:embed="rId7" cstate="print">
              <a:extLst>
                <a:ext uri="{28A0092B-C50C-407E-A947-70E740481C1C}">
                  <a14:useLocalDpi xmlns:a14="http://schemas.microsoft.com/office/drawing/2010/main" val="0"/>
                </a:ext>
              </a:extLst>
            </a:blip>
            <a:srcRect/>
            <a:stretch>
              <a:fillRect l="-20000" r="-20000"/>
            </a:stretch>
          </a:blip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45" name="Rounded Rectangle 7"/>
          <p:cNvSpPr/>
          <p:nvPr/>
        </p:nvSpPr>
        <p:spPr bwMode="auto">
          <a:xfrm>
            <a:off x="414824" y="4586195"/>
            <a:ext cx="1821600" cy="678520"/>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AU" sz="1200" b="1" dirty="0">
                <a:solidFill>
                  <a:prstClr val="black"/>
                </a:solidFill>
                <a:latin typeface="Century Gothic" panose="020B0502020202020204" pitchFamily="34" charset="0"/>
              </a:rPr>
              <a:t>Collaborative AUS </a:t>
            </a:r>
            <a:r>
              <a:rPr lang="en-AU" sz="1200" b="1" dirty="0" err="1">
                <a:solidFill>
                  <a:prstClr val="black"/>
                </a:solidFill>
                <a:latin typeface="Century Gothic" panose="020B0502020202020204" pitchFamily="34" charset="0"/>
              </a:rPr>
              <a:t>IoT</a:t>
            </a:r>
            <a:r>
              <a:rPr lang="en-AU" sz="1200" b="1" dirty="0">
                <a:solidFill>
                  <a:prstClr val="black"/>
                </a:solidFill>
                <a:latin typeface="Century Gothic" panose="020B0502020202020204" pitchFamily="34" charset="0"/>
              </a:rPr>
              <a:t> Industry</a:t>
            </a:r>
          </a:p>
        </p:txBody>
      </p:sp>
      <p:sp>
        <p:nvSpPr>
          <p:cNvPr id="46" name="Rounded Rectangle 8"/>
          <p:cNvSpPr/>
          <p:nvPr/>
        </p:nvSpPr>
        <p:spPr bwMode="auto">
          <a:xfrm>
            <a:off x="2353437" y="4586195"/>
            <a:ext cx="1821600" cy="678520"/>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AU" sz="1200" b="1" dirty="0">
                <a:solidFill>
                  <a:prstClr val="black"/>
                </a:solidFill>
                <a:latin typeface="Century Gothic" panose="020B0502020202020204" pitchFamily="34" charset="0"/>
              </a:rPr>
              <a:t>Smart Industries &amp; Cities</a:t>
            </a:r>
          </a:p>
        </p:txBody>
      </p:sp>
      <p:sp>
        <p:nvSpPr>
          <p:cNvPr id="48" name="Rounded Rectangle 9"/>
          <p:cNvSpPr/>
          <p:nvPr/>
        </p:nvSpPr>
        <p:spPr bwMode="auto">
          <a:xfrm>
            <a:off x="4215622" y="4491656"/>
            <a:ext cx="1821600" cy="678520"/>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AU" sz="1200" b="1" dirty="0">
                <a:solidFill>
                  <a:prstClr val="black"/>
                </a:solidFill>
                <a:latin typeface="Century Gothic" panose="020B0502020202020204" pitchFamily="34" charset="0"/>
              </a:rPr>
              <a:t>Open Data &amp; Privacy</a:t>
            </a:r>
          </a:p>
        </p:txBody>
      </p:sp>
      <p:sp>
        <p:nvSpPr>
          <p:cNvPr id="49" name="Rounded Rectangle 10"/>
          <p:cNvSpPr/>
          <p:nvPr/>
        </p:nvSpPr>
        <p:spPr bwMode="auto">
          <a:xfrm>
            <a:off x="6154235" y="4586195"/>
            <a:ext cx="1821600" cy="678520"/>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AU" sz="1200" b="1" dirty="0">
                <a:solidFill>
                  <a:prstClr val="black"/>
                </a:solidFill>
                <a:latin typeface="Century Gothic" panose="020B0502020202020204" pitchFamily="34" charset="0"/>
              </a:rPr>
              <a:t>Spectrum Availability &amp; Licencing</a:t>
            </a:r>
          </a:p>
        </p:txBody>
      </p:sp>
      <p:sp>
        <p:nvSpPr>
          <p:cNvPr id="50" name="Rounded Rectangle 11"/>
          <p:cNvSpPr/>
          <p:nvPr/>
        </p:nvSpPr>
        <p:spPr bwMode="auto">
          <a:xfrm>
            <a:off x="8032317" y="4586195"/>
            <a:ext cx="1821600" cy="678520"/>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AU" sz="1200" b="1" dirty="0">
                <a:solidFill>
                  <a:prstClr val="black"/>
                </a:solidFill>
                <a:latin typeface="Century Gothic" panose="020B0502020202020204" pitchFamily="34" charset="0"/>
              </a:rPr>
              <a:t>Security &amp; Network Resilience</a:t>
            </a:r>
          </a:p>
        </p:txBody>
      </p:sp>
      <p:sp>
        <p:nvSpPr>
          <p:cNvPr id="51" name="Rounded Rectangle 12"/>
          <p:cNvSpPr/>
          <p:nvPr/>
        </p:nvSpPr>
        <p:spPr bwMode="auto">
          <a:xfrm>
            <a:off x="9946357" y="4491655"/>
            <a:ext cx="1821600" cy="678520"/>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AU" sz="1200" b="1" dirty="0">
                <a:solidFill>
                  <a:prstClr val="black"/>
                </a:solidFill>
                <a:latin typeface="Century Gothic" panose="020B0502020202020204" pitchFamily="34" charset="0"/>
              </a:rPr>
              <a:t>Start-up Community</a:t>
            </a:r>
          </a:p>
        </p:txBody>
      </p:sp>
      <p:cxnSp>
        <p:nvCxnSpPr>
          <p:cNvPr id="5" name="Connector: Elbow 4"/>
          <p:cNvCxnSpPr>
            <a:stCxn id="6" idx="2"/>
            <a:endCxn id="4" idx="0"/>
          </p:cNvCxnSpPr>
          <p:nvPr/>
        </p:nvCxnSpPr>
        <p:spPr>
          <a:xfrm rot="5400000">
            <a:off x="3111221" y="798044"/>
            <a:ext cx="1226965" cy="476068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1" name="Connector: Elbow 10"/>
          <p:cNvCxnSpPr>
            <a:stCxn id="6" idx="2"/>
            <a:endCxn id="14" idx="0"/>
          </p:cNvCxnSpPr>
          <p:nvPr/>
        </p:nvCxnSpPr>
        <p:spPr>
          <a:xfrm rot="5400000">
            <a:off x="4066284" y="1753107"/>
            <a:ext cx="1226964" cy="285055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Connector: Elbow 12"/>
          <p:cNvCxnSpPr>
            <a:stCxn id="6" idx="2"/>
            <a:endCxn id="16" idx="0"/>
          </p:cNvCxnSpPr>
          <p:nvPr/>
        </p:nvCxnSpPr>
        <p:spPr>
          <a:xfrm rot="5400000">
            <a:off x="5003046" y="2689867"/>
            <a:ext cx="1226963" cy="97703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8" name="Connector: Elbow 17"/>
          <p:cNvCxnSpPr>
            <a:stCxn id="6" idx="2"/>
            <a:endCxn id="25" idx="0"/>
          </p:cNvCxnSpPr>
          <p:nvPr/>
        </p:nvCxnSpPr>
        <p:spPr>
          <a:xfrm rot="16200000" flipH="1">
            <a:off x="5959891" y="2710057"/>
            <a:ext cx="1226963" cy="93665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8" name="Connector: Elbow 27"/>
          <p:cNvCxnSpPr>
            <a:stCxn id="6" idx="2"/>
            <a:endCxn id="30" idx="0"/>
          </p:cNvCxnSpPr>
          <p:nvPr/>
        </p:nvCxnSpPr>
        <p:spPr>
          <a:xfrm rot="16200000" flipH="1">
            <a:off x="6910600" y="1759348"/>
            <a:ext cx="1226963" cy="283807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 name="Connector: Elbow 30"/>
          <p:cNvCxnSpPr>
            <a:stCxn id="6" idx="2"/>
            <a:endCxn id="34" idx="0"/>
          </p:cNvCxnSpPr>
          <p:nvPr/>
        </p:nvCxnSpPr>
        <p:spPr>
          <a:xfrm rot="16200000" flipH="1">
            <a:off x="7852532" y="817417"/>
            <a:ext cx="1226962" cy="472193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7" idx="3"/>
          </p:cNvCxnSpPr>
          <p:nvPr/>
        </p:nvCxnSpPr>
        <p:spPr>
          <a:xfrm flipV="1">
            <a:off x="5002847" y="2740090"/>
            <a:ext cx="1102198" cy="1"/>
          </a:xfrm>
          <a:prstGeom prst="line">
            <a:avLst/>
          </a:prstGeom>
        </p:spPr>
        <p:style>
          <a:lnRef idx="1">
            <a:schemeClr val="accent1"/>
          </a:lnRef>
          <a:fillRef idx="0">
            <a:schemeClr val="accent1"/>
          </a:fillRef>
          <a:effectRef idx="0">
            <a:schemeClr val="accent1"/>
          </a:effectRef>
          <a:fontRef idx="minor">
            <a:schemeClr val="tx1"/>
          </a:fontRef>
        </p:style>
      </p:cxnSp>
      <p:sp>
        <p:nvSpPr>
          <p:cNvPr id="52" name="Rounded Rectangle 7"/>
          <p:cNvSpPr/>
          <p:nvPr/>
        </p:nvSpPr>
        <p:spPr bwMode="auto">
          <a:xfrm>
            <a:off x="5347343" y="3012617"/>
            <a:ext cx="1470375" cy="323781"/>
          </a:xfrm>
          <a:prstGeom prst="roundRect">
            <a:avLst/>
          </a:prstGeom>
          <a:solidFill>
            <a:schemeClr val="accent5">
              <a:lumMod val="75000"/>
            </a:schemeClr>
          </a:solidFill>
          <a:ln w="9525" cap="flat" cmpd="sng" algn="ctr">
            <a:noFill/>
            <a:prstDash val="solid"/>
            <a:round/>
            <a:headEnd type="none" w="med" len="med"/>
            <a:tailEnd type="none" w="med" len="med"/>
          </a:ln>
          <a:effectLst>
            <a:outerShdw blurRad="127000" dist="38100" dir="2700000" algn="ctr">
              <a:srgbClr val="000000">
                <a:alpha val="45000"/>
              </a:srgbClr>
            </a:outerShdw>
          </a:effectLst>
          <a:extLst/>
        </p:spPr>
        <p:txBody>
          <a:bodyPr vert="horz" wrap="square" lIns="91440" tIns="45720" rIns="91440" bIns="45720" numCol="1" rtlCol="0" anchor="ctr" anchorCtr="0" compatLnSpc="1">
            <a:prstTxWarp prst="textNoShape">
              <a:avLst/>
            </a:prstTxWarp>
          </a:bodyPr>
          <a:lstStyle/>
          <a:p>
            <a:pPr algn="ctr"/>
            <a:r>
              <a:rPr lang="en-AU" sz="1200" dirty="0" err="1">
                <a:solidFill>
                  <a:prstClr val="white"/>
                </a:solidFill>
                <a:latin typeface="Century Gothic" panose="020B0502020202020204" pitchFamily="34" charset="0"/>
              </a:rPr>
              <a:t>Workstreams</a:t>
            </a:r>
            <a:endParaRPr lang="en-AU" sz="1200" dirty="0">
              <a:solidFill>
                <a:prstClr val="white"/>
              </a:solidFill>
              <a:latin typeface="Century Gothic" panose="020B0502020202020204" pitchFamily="34" charset="0"/>
            </a:endParaRPr>
          </a:p>
        </p:txBody>
      </p:sp>
    </p:spTree>
    <p:extLst>
      <p:ext uri="{BB962C8B-B14F-4D97-AF65-F5344CB8AC3E}">
        <p14:creationId xmlns:p14="http://schemas.microsoft.com/office/powerpoint/2010/main" val="1744269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9816" y="1072620"/>
            <a:ext cx="6084168" cy="2387600"/>
          </a:xfrm>
        </p:spPr>
        <p:txBody>
          <a:bodyPr>
            <a:normAutofit/>
          </a:bodyPr>
          <a:lstStyle/>
          <a:p>
            <a:r>
              <a:rPr lang="en-AU" dirty="0"/>
              <a:t>Welcome &amp; Introduction</a:t>
            </a:r>
          </a:p>
        </p:txBody>
      </p:sp>
      <p:sp>
        <p:nvSpPr>
          <p:cNvPr id="5" name="Subtitle 2"/>
          <p:cNvSpPr txBox="1">
            <a:spLocks/>
          </p:cNvSpPr>
          <p:nvPr/>
        </p:nvSpPr>
        <p:spPr>
          <a:xfrm>
            <a:off x="4439816" y="3562564"/>
            <a:ext cx="6084168" cy="137860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AU" dirty="0">
              <a:solidFill>
                <a:srgbClr val="0B3697"/>
              </a:solidFill>
              <a:latin typeface="Century Gothic" panose="020B0502020202020204" pitchFamily="34" charset="0"/>
            </a:endParaRPr>
          </a:p>
        </p:txBody>
      </p:sp>
      <p:sp>
        <p:nvSpPr>
          <p:cNvPr id="10" name="Rectangle 9"/>
          <p:cNvSpPr/>
          <p:nvPr/>
        </p:nvSpPr>
        <p:spPr>
          <a:xfrm>
            <a:off x="9131660" y="-567444"/>
            <a:ext cx="3060340"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entury Gothic" panose="020B0502020202020204" pitchFamily="34" charset="0"/>
              </a:rPr>
              <a:t>Cover design 1</a:t>
            </a:r>
          </a:p>
        </p:txBody>
      </p:sp>
      <p:grpSp>
        <p:nvGrpSpPr>
          <p:cNvPr id="3" name="Group 2"/>
          <p:cNvGrpSpPr/>
          <p:nvPr/>
        </p:nvGrpSpPr>
        <p:grpSpPr>
          <a:xfrm>
            <a:off x="8549034" y="369173"/>
            <a:ext cx="352188" cy="601103"/>
            <a:chOff x="4443264" y="4293468"/>
            <a:chExt cx="633413" cy="1081088"/>
          </a:xfrm>
          <a:solidFill>
            <a:schemeClr val="bg1"/>
          </a:solidFill>
        </p:grpSpPr>
        <p:sp>
          <p:nvSpPr>
            <p:cNvPr id="8" name="Freeform 3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15" name="Rounded Rectangle 14"/>
          <p:cNvSpPr/>
          <p:nvPr/>
        </p:nvSpPr>
        <p:spPr>
          <a:xfrm>
            <a:off x="4439816" y="4150083"/>
            <a:ext cx="2736304" cy="5030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algn="ctr"/>
            <a:r>
              <a:rPr lang="en-US" sz="1400" dirty="0">
                <a:latin typeface="Century Gothic" panose="020B0502020202020204" pitchFamily="34" charset="0"/>
              </a:rPr>
              <a:t>Chris McLaren</a:t>
            </a:r>
            <a:br>
              <a:rPr lang="en-US" sz="1400" dirty="0">
                <a:latin typeface="Century Gothic" panose="020B0502020202020204" pitchFamily="34" charset="0"/>
              </a:rPr>
            </a:br>
            <a:r>
              <a:rPr lang="en-US" sz="1400" dirty="0">
                <a:latin typeface="Century Gothic" panose="020B0502020202020204" pitchFamily="34" charset="0"/>
              </a:rPr>
              <a:t>KPMG</a:t>
            </a:r>
          </a:p>
        </p:txBody>
      </p:sp>
      <p:sp>
        <p:nvSpPr>
          <p:cNvPr id="19" name="Oval 18"/>
          <p:cNvSpPr/>
          <p:nvPr/>
        </p:nvSpPr>
        <p:spPr>
          <a:xfrm>
            <a:off x="4475820" y="4182181"/>
            <a:ext cx="439825" cy="439825"/>
          </a:xfrm>
          <a:prstGeom prst="ellipse">
            <a:avLst/>
          </a:prstGeom>
          <a:solidFill>
            <a:srgbClr val="0B3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4598071" y="4235409"/>
            <a:ext cx="195322" cy="333369"/>
            <a:chOff x="4443264" y="4293468"/>
            <a:chExt cx="633413" cy="1081088"/>
          </a:xfrm>
          <a:solidFill>
            <a:schemeClr val="bg1"/>
          </a:solidFill>
        </p:grpSpPr>
        <p:sp>
          <p:nvSpPr>
            <p:cNvPr id="17" name="Freeform 3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5414691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9816" y="1072620"/>
            <a:ext cx="7164796" cy="2387600"/>
          </a:xfrm>
        </p:spPr>
        <p:txBody>
          <a:bodyPr>
            <a:normAutofit/>
          </a:bodyPr>
          <a:lstStyle/>
          <a:p>
            <a:r>
              <a:rPr lang="en-AU" dirty="0"/>
              <a:t>Consumer Perspectives</a:t>
            </a:r>
          </a:p>
        </p:txBody>
      </p:sp>
      <p:sp>
        <p:nvSpPr>
          <p:cNvPr id="5" name="Subtitle 2"/>
          <p:cNvSpPr txBox="1">
            <a:spLocks/>
          </p:cNvSpPr>
          <p:nvPr/>
        </p:nvSpPr>
        <p:spPr>
          <a:xfrm>
            <a:off x="4439816" y="3562564"/>
            <a:ext cx="6084168" cy="137860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AU" dirty="0">
              <a:solidFill>
                <a:srgbClr val="0B3697"/>
              </a:solidFill>
              <a:latin typeface="Century Gothic" panose="020B0502020202020204" pitchFamily="34" charset="0"/>
            </a:endParaRPr>
          </a:p>
        </p:txBody>
      </p:sp>
      <p:sp>
        <p:nvSpPr>
          <p:cNvPr id="10" name="Rectangle 9"/>
          <p:cNvSpPr/>
          <p:nvPr/>
        </p:nvSpPr>
        <p:spPr>
          <a:xfrm>
            <a:off x="9131660" y="-567444"/>
            <a:ext cx="3060340"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entury Gothic" panose="020B0502020202020204" pitchFamily="34" charset="0"/>
              </a:rPr>
              <a:t>Cover design 1</a:t>
            </a:r>
          </a:p>
        </p:txBody>
      </p:sp>
      <p:grpSp>
        <p:nvGrpSpPr>
          <p:cNvPr id="3" name="Group 2"/>
          <p:cNvGrpSpPr/>
          <p:nvPr/>
        </p:nvGrpSpPr>
        <p:grpSpPr>
          <a:xfrm>
            <a:off x="8549034" y="369173"/>
            <a:ext cx="352188" cy="601103"/>
            <a:chOff x="4443264" y="4293468"/>
            <a:chExt cx="633413" cy="1081088"/>
          </a:xfrm>
          <a:solidFill>
            <a:schemeClr val="bg1"/>
          </a:solidFill>
        </p:grpSpPr>
        <p:sp>
          <p:nvSpPr>
            <p:cNvPr id="8" name="Freeform 3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4" name="Group 3"/>
          <p:cNvGrpSpPr/>
          <p:nvPr/>
        </p:nvGrpSpPr>
        <p:grpSpPr>
          <a:xfrm>
            <a:off x="4439816" y="4150083"/>
            <a:ext cx="2736304" cy="503053"/>
            <a:chOff x="4439816" y="4150083"/>
            <a:chExt cx="2736304" cy="503053"/>
          </a:xfrm>
        </p:grpSpPr>
        <p:sp>
          <p:nvSpPr>
            <p:cNvPr id="15" name="Rounded Rectangle 14"/>
            <p:cNvSpPr/>
            <p:nvPr/>
          </p:nvSpPr>
          <p:spPr>
            <a:xfrm>
              <a:off x="4439816" y="4150083"/>
              <a:ext cx="2736304" cy="5030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algn="ctr"/>
              <a:r>
                <a:rPr lang="en-US" sz="1400" dirty="0">
                  <a:solidFill>
                    <a:prstClr val="white"/>
                  </a:solidFill>
                  <a:latin typeface="Century Gothic" panose="020B0502020202020204" pitchFamily="34" charset="0"/>
                </a:rPr>
                <a:t>Teresa Corbin</a:t>
              </a:r>
              <a:br>
                <a:rPr lang="en-US" sz="1400" dirty="0">
                  <a:solidFill>
                    <a:prstClr val="white"/>
                  </a:solidFill>
                  <a:latin typeface="Century Gothic" panose="020B0502020202020204" pitchFamily="34" charset="0"/>
                </a:rPr>
              </a:br>
              <a:r>
                <a:rPr lang="en-US" sz="1400" dirty="0">
                  <a:solidFill>
                    <a:prstClr val="white"/>
                  </a:solidFill>
                  <a:latin typeface="Century Gothic" panose="020B0502020202020204" pitchFamily="34" charset="0"/>
                </a:rPr>
                <a:t>ACCAN</a:t>
              </a:r>
            </a:p>
          </p:txBody>
        </p:sp>
        <p:sp>
          <p:nvSpPr>
            <p:cNvPr id="19" name="Oval 18"/>
            <p:cNvSpPr/>
            <p:nvPr/>
          </p:nvSpPr>
          <p:spPr>
            <a:xfrm>
              <a:off x="4475820" y="4182181"/>
              <a:ext cx="439825" cy="439825"/>
            </a:xfrm>
            <a:prstGeom prst="ellipse">
              <a:avLst/>
            </a:prstGeom>
            <a:solidFill>
              <a:srgbClr val="0B3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6" name="Group 15"/>
            <p:cNvGrpSpPr/>
            <p:nvPr/>
          </p:nvGrpSpPr>
          <p:grpSpPr>
            <a:xfrm>
              <a:off x="4598071" y="4235409"/>
              <a:ext cx="195322" cy="333369"/>
              <a:chOff x="4443264" y="4293468"/>
              <a:chExt cx="633413" cy="1081088"/>
            </a:xfrm>
            <a:solidFill>
              <a:schemeClr val="bg1"/>
            </a:solidFill>
          </p:grpSpPr>
          <p:sp>
            <p:nvSpPr>
              <p:cNvPr id="17" name="Freeform 3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spTree>
    <p:extLst>
      <p:ext uri="{BB962C8B-B14F-4D97-AF65-F5344CB8AC3E}">
        <p14:creationId xmlns:p14="http://schemas.microsoft.com/office/powerpoint/2010/main" val="3368630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338716" y="1052736"/>
            <a:ext cx="7452828" cy="2387600"/>
          </a:xfrm>
        </p:spPr>
        <p:txBody>
          <a:bodyPr>
            <a:noAutofit/>
          </a:bodyPr>
          <a:lstStyle/>
          <a:p>
            <a:r>
              <a:rPr lang="en-AU" dirty="0"/>
              <a:t>Smart Industries &amp; Cities: </a:t>
            </a:r>
            <a:br>
              <a:rPr lang="en-AU" dirty="0"/>
            </a:br>
            <a:r>
              <a:rPr lang="en-AU" dirty="0"/>
              <a:t>Sectoral Representatives</a:t>
            </a:r>
            <a:br>
              <a:rPr lang="en-AU" dirty="0"/>
            </a:br>
            <a:r>
              <a:rPr lang="en-AU" dirty="0"/>
              <a:t>Panel Session</a:t>
            </a:r>
          </a:p>
        </p:txBody>
      </p:sp>
      <p:sp>
        <p:nvSpPr>
          <p:cNvPr id="10" name="Rectangle 9"/>
          <p:cNvSpPr/>
          <p:nvPr/>
        </p:nvSpPr>
        <p:spPr>
          <a:xfrm>
            <a:off x="9131660" y="-567444"/>
            <a:ext cx="3060340"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entury Gothic" panose="020B0502020202020204" pitchFamily="34" charset="0"/>
              </a:rPr>
              <a:t>Cover design 1</a:t>
            </a:r>
          </a:p>
        </p:txBody>
      </p:sp>
      <p:grpSp>
        <p:nvGrpSpPr>
          <p:cNvPr id="4" name="Group 3"/>
          <p:cNvGrpSpPr/>
          <p:nvPr/>
        </p:nvGrpSpPr>
        <p:grpSpPr>
          <a:xfrm>
            <a:off x="4338716" y="4609886"/>
            <a:ext cx="2736304" cy="503053"/>
            <a:chOff x="4439816" y="4150083"/>
            <a:chExt cx="2736304" cy="503053"/>
          </a:xfrm>
        </p:grpSpPr>
        <p:sp>
          <p:nvSpPr>
            <p:cNvPr id="15" name="Rounded Rectangle 14"/>
            <p:cNvSpPr/>
            <p:nvPr/>
          </p:nvSpPr>
          <p:spPr>
            <a:xfrm>
              <a:off x="4439816" y="4150083"/>
              <a:ext cx="2736304" cy="5030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algn="ctr"/>
              <a:r>
                <a:rPr lang="en-US" sz="1400" dirty="0">
                  <a:solidFill>
                    <a:prstClr val="white"/>
                  </a:solidFill>
                  <a:latin typeface="Century Gothic" panose="020B0502020202020204" pitchFamily="34" charset="0"/>
                </a:rPr>
                <a:t>Catherine Caruana-McManus, Giant Ideas</a:t>
              </a:r>
            </a:p>
          </p:txBody>
        </p:sp>
        <p:sp>
          <p:nvSpPr>
            <p:cNvPr id="19" name="Oval 18"/>
            <p:cNvSpPr/>
            <p:nvPr/>
          </p:nvSpPr>
          <p:spPr>
            <a:xfrm>
              <a:off x="4475820" y="4182181"/>
              <a:ext cx="439825" cy="439825"/>
            </a:xfrm>
            <a:prstGeom prst="ellipse">
              <a:avLst/>
            </a:prstGeom>
            <a:solidFill>
              <a:srgbClr val="0B3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6" name="Group 15"/>
            <p:cNvGrpSpPr/>
            <p:nvPr/>
          </p:nvGrpSpPr>
          <p:grpSpPr>
            <a:xfrm>
              <a:off x="4598071" y="4235409"/>
              <a:ext cx="195322" cy="333369"/>
              <a:chOff x="4443264" y="4293468"/>
              <a:chExt cx="633413" cy="1081088"/>
            </a:xfrm>
            <a:solidFill>
              <a:schemeClr val="bg1"/>
            </a:solidFill>
          </p:grpSpPr>
          <p:sp>
            <p:nvSpPr>
              <p:cNvPr id="17" name="Freeform 3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grpSp>
        <p:nvGrpSpPr>
          <p:cNvPr id="14" name="Group 13"/>
          <p:cNvGrpSpPr/>
          <p:nvPr/>
        </p:nvGrpSpPr>
        <p:grpSpPr>
          <a:xfrm>
            <a:off x="4338716" y="5373727"/>
            <a:ext cx="2736304" cy="503053"/>
            <a:chOff x="4439816" y="4150083"/>
            <a:chExt cx="2736304" cy="503053"/>
          </a:xfrm>
        </p:grpSpPr>
        <p:sp>
          <p:nvSpPr>
            <p:cNvPr id="20" name="Rounded Rectangle 19"/>
            <p:cNvSpPr/>
            <p:nvPr/>
          </p:nvSpPr>
          <p:spPr>
            <a:xfrm>
              <a:off x="4439816" y="4150083"/>
              <a:ext cx="2736304" cy="5030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algn="ctr"/>
              <a:r>
                <a:rPr lang="en-US" sz="1400" dirty="0">
                  <a:solidFill>
                    <a:prstClr val="white"/>
                  </a:solidFill>
                  <a:latin typeface="Century Gothic" panose="020B0502020202020204" pitchFamily="34" charset="0"/>
                </a:rPr>
                <a:t>Craig Carter</a:t>
              </a:r>
              <a:br>
                <a:rPr lang="en-US" sz="1400" dirty="0">
                  <a:solidFill>
                    <a:prstClr val="white"/>
                  </a:solidFill>
                  <a:latin typeface="Century Gothic" panose="020B0502020202020204" pitchFamily="34" charset="0"/>
                </a:rPr>
              </a:br>
              <a:r>
                <a:rPr lang="en-US" sz="1400" dirty="0">
                  <a:solidFill>
                    <a:prstClr val="white"/>
                  </a:solidFill>
                  <a:latin typeface="Century Gothic" panose="020B0502020202020204" pitchFamily="34" charset="0"/>
                </a:rPr>
                <a:t>Fujitsu</a:t>
              </a:r>
            </a:p>
          </p:txBody>
        </p:sp>
        <p:sp>
          <p:nvSpPr>
            <p:cNvPr id="21" name="Oval 20"/>
            <p:cNvSpPr/>
            <p:nvPr/>
          </p:nvSpPr>
          <p:spPr>
            <a:xfrm>
              <a:off x="4475820" y="4182181"/>
              <a:ext cx="439825" cy="439825"/>
            </a:xfrm>
            <a:prstGeom prst="ellipse">
              <a:avLst/>
            </a:prstGeom>
            <a:solidFill>
              <a:srgbClr val="0B3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2" name="Group 21"/>
            <p:cNvGrpSpPr/>
            <p:nvPr/>
          </p:nvGrpSpPr>
          <p:grpSpPr>
            <a:xfrm>
              <a:off x="4598071" y="4235409"/>
              <a:ext cx="195322" cy="333369"/>
              <a:chOff x="4443264" y="4293468"/>
              <a:chExt cx="633413" cy="1081088"/>
            </a:xfrm>
            <a:solidFill>
              <a:schemeClr val="bg1"/>
            </a:solidFill>
          </p:grpSpPr>
          <p:sp>
            <p:nvSpPr>
              <p:cNvPr id="23" name="Freeform 3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4"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grpSp>
        <p:nvGrpSpPr>
          <p:cNvPr id="25" name="Group 24"/>
          <p:cNvGrpSpPr/>
          <p:nvPr/>
        </p:nvGrpSpPr>
        <p:grpSpPr>
          <a:xfrm>
            <a:off x="7975120" y="4609886"/>
            <a:ext cx="2736304" cy="503053"/>
            <a:chOff x="4439816" y="4150083"/>
            <a:chExt cx="2736304" cy="503053"/>
          </a:xfrm>
        </p:grpSpPr>
        <p:sp>
          <p:nvSpPr>
            <p:cNvPr id="26" name="Rounded Rectangle 25"/>
            <p:cNvSpPr/>
            <p:nvPr/>
          </p:nvSpPr>
          <p:spPr>
            <a:xfrm>
              <a:off x="4439816" y="4150083"/>
              <a:ext cx="2736304" cy="5030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algn="ctr"/>
              <a:r>
                <a:rPr lang="en-US" sz="1400" dirty="0">
                  <a:solidFill>
                    <a:prstClr val="white"/>
                  </a:solidFill>
                  <a:latin typeface="Century Gothic" panose="020B0502020202020204" pitchFamily="34" charset="0"/>
                </a:rPr>
                <a:t>Andrea Koch</a:t>
              </a:r>
              <a:br>
                <a:rPr lang="en-US" sz="1400" dirty="0">
                  <a:solidFill>
                    <a:prstClr val="white"/>
                  </a:solidFill>
                  <a:latin typeface="Century Gothic" panose="020B0502020202020204" pitchFamily="34" charset="0"/>
                </a:rPr>
              </a:br>
              <a:r>
                <a:rPr lang="en-US" sz="1400" dirty="0">
                  <a:solidFill>
                    <a:prstClr val="white"/>
                  </a:solidFill>
                  <a:latin typeface="Century Gothic" panose="020B0502020202020204" pitchFamily="34" charset="0"/>
                </a:rPr>
                <a:t>Soil Big Data</a:t>
              </a:r>
            </a:p>
          </p:txBody>
        </p:sp>
        <p:sp>
          <p:nvSpPr>
            <p:cNvPr id="27" name="Oval 26"/>
            <p:cNvSpPr/>
            <p:nvPr/>
          </p:nvSpPr>
          <p:spPr>
            <a:xfrm>
              <a:off x="4475820" y="4182181"/>
              <a:ext cx="439825" cy="439825"/>
            </a:xfrm>
            <a:prstGeom prst="ellipse">
              <a:avLst/>
            </a:prstGeom>
            <a:solidFill>
              <a:srgbClr val="0B3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8" name="Group 27"/>
            <p:cNvGrpSpPr/>
            <p:nvPr/>
          </p:nvGrpSpPr>
          <p:grpSpPr>
            <a:xfrm>
              <a:off x="4598071" y="4235409"/>
              <a:ext cx="195322" cy="333369"/>
              <a:chOff x="4443264" y="4293468"/>
              <a:chExt cx="633413" cy="1081088"/>
            </a:xfrm>
            <a:solidFill>
              <a:schemeClr val="bg1"/>
            </a:solidFill>
          </p:grpSpPr>
          <p:sp>
            <p:nvSpPr>
              <p:cNvPr id="29" name="Freeform 3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0"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sp>
        <p:nvSpPr>
          <p:cNvPr id="37" name="Rectangle 36"/>
          <p:cNvSpPr/>
          <p:nvPr/>
        </p:nvSpPr>
        <p:spPr>
          <a:xfrm>
            <a:off x="4331804" y="3676962"/>
            <a:ext cx="8107812" cy="400110"/>
          </a:xfrm>
          <a:prstGeom prst="rect">
            <a:avLst/>
          </a:prstGeom>
        </p:spPr>
        <p:txBody>
          <a:bodyPr wrap="square">
            <a:spAutoFit/>
          </a:bodyPr>
          <a:lstStyle/>
          <a:p>
            <a:r>
              <a:rPr lang="en-AU" sz="2000" dirty="0">
                <a:solidFill>
                  <a:srgbClr val="0B3697"/>
                </a:solidFill>
                <a:latin typeface="Century Gothic" panose="020B0502020202020204" pitchFamily="34" charset="0"/>
                <a:ea typeface="+mj-ea"/>
                <a:cs typeface="+mj-cs"/>
              </a:rPr>
              <a:t>Moderated by Geof Heydon, Creator Tech</a:t>
            </a:r>
          </a:p>
        </p:txBody>
      </p:sp>
      <p:grpSp>
        <p:nvGrpSpPr>
          <p:cNvPr id="32" name="Group 31"/>
          <p:cNvGrpSpPr/>
          <p:nvPr/>
        </p:nvGrpSpPr>
        <p:grpSpPr>
          <a:xfrm>
            <a:off x="7975120" y="5373727"/>
            <a:ext cx="2736304" cy="503053"/>
            <a:chOff x="4439816" y="4150083"/>
            <a:chExt cx="2736304" cy="503053"/>
          </a:xfrm>
        </p:grpSpPr>
        <p:sp>
          <p:nvSpPr>
            <p:cNvPr id="33" name="Rounded Rectangle 19"/>
            <p:cNvSpPr/>
            <p:nvPr/>
          </p:nvSpPr>
          <p:spPr>
            <a:xfrm>
              <a:off x="4439816" y="4150083"/>
              <a:ext cx="2736304" cy="5030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algn="ctr"/>
              <a:r>
                <a:rPr lang="en-US" sz="1400" dirty="0">
                  <a:solidFill>
                    <a:prstClr val="white"/>
                  </a:solidFill>
                  <a:latin typeface="Century Gothic" panose="020B0502020202020204" pitchFamily="34" charset="0"/>
                </a:rPr>
                <a:t>Mark Atkinson</a:t>
              </a:r>
              <a:br>
                <a:rPr lang="en-US" sz="1400" dirty="0">
                  <a:solidFill>
                    <a:prstClr val="white"/>
                  </a:solidFill>
                  <a:latin typeface="Century Gothic" panose="020B0502020202020204" pitchFamily="34" charset="0"/>
                </a:rPr>
              </a:br>
              <a:r>
                <a:rPr lang="en-US" sz="1400" dirty="0" err="1">
                  <a:solidFill>
                    <a:prstClr val="white"/>
                  </a:solidFill>
                  <a:latin typeface="Century Gothic" panose="020B0502020202020204" pitchFamily="34" charset="0"/>
                </a:rPr>
                <a:t>Itron</a:t>
              </a:r>
              <a:endParaRPr lang="en-US" sz="1400" dirty="0">
                <a:solidFill>
                  <a:prstClr val="white"/>
                </a:solidFill>
                <a:latin typeface="Century Gothic" panose="020B0502020202020204" pitchFamily="34" charset="0"/>
              </a:endParaRPr>
            </a:p>
          </p:txBody>
        </p:sp>
        <p:sp>
          <p:nvSpPr>
            <p:cNvPr id="34" name="Oval 33"/>
            <p:cNvSpPr/>
            <p:nvPr/>
          </p:nvSpPr>
          <p:spPr>
            <a:xfrm>
              <a:off x="4475820" y="4182181"/>
              <a:ext cx="439825" cy="439825"/>
            </a:xfrm>
            <a:prstGeom prst="ellipse">
              <a:avLst/>
            </a:prstGeom>
            <a:solidFill>
              <a:srgbClr val="0B3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5" name="Group 34"/>
            <p:cNvGrpSpPr/>
            <p:nvPr/>
          </p:nvGrpSpPr>
          <p:grpSpPr>
            <a:xfrm>
              <a:off x="4598071" y="4235409"/>
              <a:ext cx="195322" cy="333369"/>
              <a:chOff x="4443264" y="4293468"/>
              <a:chExt cx="633413" cy="1081088"/>
            </a:xfrm>
            <a:solidFill>
              <a:schemeClr val="bg1"/>
            </a:solidFill>
          </p:grpSpPr>
          <p:sp>
            <p:nvSpPr>
              <p:cNvPr id="36" name="Freeform 3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38"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spTree>
    <p:extLst>
      <p:ext uri="{BB962C8B-B14F-4D97-AF65-F5344CB8AC3E}">
        <p14:creationId xmlns:p14="http://schemas.microsoft.com/office/powerpoint/2010/main" val="904019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9816" y="836712"/>
            <a:ext cx="6084168" cy="2387600"/>
          </a:xfrm>
        </p:spPr>
        <p:txBody>
          <a:bodyPr>
            <a:normAutofit/>
          </a:bodyPr>
          <a:lstStyle/>
          <a:p>
            <a:r>
              <a:rPr lang="en-AU" dirty="0" err="1"/>
              <a:t>Hypercat</a:t>
            </a:r>
            <a:r>
              <a:rPr lang="en-AU" dirty="0"/>
              <a:t> Update</a:t>
            </a:r>
          </a:p>
        </p:txBody>
      </p:sp>
      <p:sp>
        <p:nvSpPr>
          <p:cNvPr id="5" name="Subtitle 2"/>
          <p:cNvSpPr txBox="1">
            <a:spLocks/>
          </p:cNvSpPr>
          <p:nvPr/>
        </p:nvSpPr>
        <p:spPr>
          <a:xfrm>
            <a:off x="4439816" y="3562564"/>
            <a:ext cx="6084168" cy="137860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AU" dirty="0">
              <a:solidFill>
                <a:srgbClr val="0B3697"/>
              </a:solidFill>
              <a:latin typeface="Century Gothic" panose="020B0502020202020204" pitchFamily="34" charset="0"/>
            </a:endParaRPr>
          </a:p>
        </p:txBody>
      </p:sp>
      <p:sp>
        <p:nvSpPr>
          <p:cNvPr id="10" name="Rectangle 9"/>
          <p:cNvSpPr/>
          <p:nvPr/>
        </p:nvSpPr>
        <p:spPr>
          <a:xfrm>
            <a:off x="9131660" y="-567444"/>
            <a:ext cx="3060340"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entury Gothic" panose="020B0502020202020204" pitchFamily="34" charset="0"/>
              </a:rPr>
              <a:t>Cover design 1</a:t>
            </a:r>
          </a:p>
        </p:txBody>
      </p:sp>
      <p:grpSp>
        <p:nvGrpSpPr>
          <p:cNvPr id="3" name="Group 2"/>
          <p:cNvGrpSpPr/>
          <p:nvPr/>
        </p:nvGrpSpPr>
        <p:grpSpPr>
          <a:xfrm>
            <a:off x="8549034" y="369173"/>
            <a:ext cx="352188" cy="601103"/>
            <a:chOff x="4443264" y="4293468"/>
            <a:chExt cx="633413" cy="1081088"/>
          </a:xfrm>
          <a:solidFill>
            <a:schemeClr val="bg1"/>
          </a:solidFill>
        </p:grpSpPr>
        <p:sp>
          <p:nvSpPr>
            <p:cNvPr id="8" name="Freeform 3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4" name="Group 3"/>
          <p:cNvGrpSpPr/>
          <p:nvPr/>
        </p:nvGrpSpPr>
        <p:grpSpPr>
          <a:xfrm>
            <a:off x="4439816" y="4150083"/>
            <a:ext cx="3024336" cy="503053"/>
            <a:chOff x="4439816" y="4150083"/>
            <a:chExt cx="3024336" cy="503053"/>
          </a:xfrm>
        </p:grpSpPr>
        <p:sp>
          <p:nvSpPr>
            <p:cNvPr id="15" name="Rounded Rectangle 14"/>
            <p:cNvSpPr/>
            <p:nvPr/>
          </p:nvSpPr>
          <p:spPr>
            <a:xfrm>
              <a:off x="4439816" y="4150083"/>
              <a:ext cx="3024336" cy="5030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algn="ctr"/>
              <a:r>
                <a:rPr lang="en-US" sz="1400" dirty="0">
                  <a:solidFill>
                    <a:prstClr val="white"/>
                  </a:solidFill>
                  <a:latin typeface="Century Gothic" panose="020B0502020202020204" pitchFamily="34" charset="0"/>
                </a:rPr>
                <a:t>Piers Hogarth-Scott</a:t>
              </a:r>
              <a:br>
                <a:rPr lang="en-US" sz="1400" dirty="0">
                  <a:solidFill>
                    <a:prstClr val="white"/>
                  </a:solidFill>
                  <a:latin typeface="Century Gothic" panose="020B0502020202020204" pitchFamily="34" charset="0"/>
                </a:rPr>
              </a:br>
              <a:r>
                <a:rPr lang="en-US" sz="1400" dirty="0">
                  <a:solidFill>
                    <a:prstClr val="white"/>
                  </a:solidFill>
                  <a:latin typeface="Century Gothic" panose="020B0502020202020204" pitchFamily="34" charset="0"/>
                </a:rPr>
                <a:t>KPMG</a:t>
              </a:r>
            </a:p>
          </p:txBody>
        </p:sp>
        <p:sp>
          <p:nvSpPr>
            <p:cNvPr id="19" name="Oval 18"/>
            <p:cNvSpPr/>
            <p:nvPr/>
          </p:nvSpPr>
          <p:spPr>
            <a:xfrm>
              <a:off x="4475820" y="4182181"/>
              <a:ext cx="439825" cy="439825"/>
            </a:xfrm>
            <a:prstGeom prst="ellipse">
              <a:avLst/>
            </a:prstGeom>
            <a:solidFill>
              <a:srgbClr val="0B3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6" name="Group 15"/>
            <p:cNvGrpSpPr/>
            <p:nvPr/>
          </p:nvGrpSpPr>
          <p:grpSpPr>
            <a:xfrm>
              <a:off x="4598071" y="4235409"/>
              <a:ext cx="195322" cy="333369"/>
              <a:chOff x="4443264" y="4293468"/>
              <a:chExt cx="633413" cy="1081088"/>
            </a:xfrm>
            <a:solidFill>
              <a:schemeClr val="bg1"/>
            </a:solidFill>
          </p:grpSpPr>
          <p:sp>
            <p:nvSpPr>
              <p:cNvPr id="17" name="Freeform 3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grpSp>
        <p:nvGrpSpPr>
          <p:cNvPr id="14" name="Group 13"/>
          <p:cNvGrpSpPr/>
          <p:nvPr/>
        </p:nvGrpSpPr>
        <p:grpSpPr>
          <a:xfrm>
            <a:off x="7968208" y="4150083"/>
            <a:ext cx="3024336" cy="503053"/>
            <a:chOff x="4439816" y="4150083"/>
            <a:chExt cx="2736304" cy="503053"/>
          </a:xfrm>
        </p:grpSpPr>
        <p:sp>
          <p:nvSpPr>
            <p:cNvPr id="20" name="Rounded Rectangle 19"/>
            <p:cNvSpPr/>
            <p:nvPr/>
          </p:nvSpPr>
          <p:spPr>
            <a:xfrm>
              <a:off x="4439816" y="4150083"/>
              <a:ext cx="2736304" cy="5030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algn="ctr"/>
              <a:r>
                <a:rPr lang="en-US" sz="1400" dirty="0">
                  <a:solidFill>
                    <a:prstClr val="white"/>
                  </a:solidFill>
                  <a:latin typeface="Century Gothic" panose="020B0502020202020204" pitchFamily="34" charset="0"/>
                </a:rPr>
                <a:t>Justin Anderson</a:t>
              </a:r>
              <a:br>
                <a:rPr lang="en-US" sz="1400" dirty="0">
                  <a:solidFill>
                    <a:prstClr val="white"/>
                  </a:solidFill>
                  <a:latin typeface="Century Gothic" panose="020B0502020202020204" pitchFamily="34" charset="0"/>
                </a:rPr>
              </a:br>
              <a:r>
                <a:rPr lang="en-US" sz="1400" dirty="0" err="1">
                  <a:solidFill>
                    <a:prstClr val="white"/>
                  </a:solidFill>
                  <a:latin typeface="Century Gothic" panose="020B0502020202020204" pitchFamily="34" charset="0"/>
                </a:rPr>
                <a:t>Flexeye</a:t>
              </a:r>
              <a:endParaRPr lang="en-US" sz="1400" dirty="0">
                <a:solidFill>
                  <a:prstClr val="white"/>
                </a:solidFill>
                <a:latin typeface="Century Gothic" panose="020B0502020202020204" pitchFamily="34" charset="0"/>
              </a:endParaRPr>
            </a:p>
          </p:txBody>
        </p:sp>
        <p:sp>
          <p:nvSpPr>
            <p:cNvPr id="21" name="Oval 20"/>
            <p:cNvSpPr/>
            <p:nvPr/>
          </p:nvSpPr>
          <p:spPr>
            <a:xfrm>
              <a:off x="4475820" y="4182181"/>
              <a:ext cx="439825" cy="439825"/>
            </a:xfrm>
            <a:prstGeom prst="ellipse">
              <a:avLst/>
            </a:prstGeom>
            <a:solidFill>
              <a:srgbClr val="0B3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2" name="Group 21"/>
            <p:cNvGrpSpPr/>
            <p:nvPr/>
          </p:nvGrpSpPr>
          <p:grpSpPr>
            <a:xfrm>
              <a:off x="4598071" y="4235409"/>
              <a:ext cx="195322" cy="333369"/>
              <a:chOff x="4443264" y="4293468"/>
              <a:chExt cx="633413" cy="1081088"/>
            </a:xfrm>
            <a:solidFill>
              <a:schemeClr val="bg1"/>
            </a:solidFill>
          </p:grpSpPr>
          <p:sp>
            <p:nvSpPr>
              <p:cNvPr id="23" name="Freeform 3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4"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spTree>
    <p:extLst>
      <p:ext uri="{BB962C8B-B14F-4D97-AF65-F5344CB8AC3E}">
        <p14:creationId xmlns:p14="http://schemas.microsoft.com/office/powerpoint/2010/main" val="59227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ep1_add_academy.png"/>
          <p:cNvPicPr>
            <a:picLocks noChangeAspect="1"/>
          </p:cNvPicPr>
          <p:nvPr/>
        </p:nvPicPr>
        <p:blipFill>
          <a:blip r:embed="rId3">
            <a:alphaModFix amt="21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p:cNvSpPr txBox="1"/>
          <p:nvPr/>
        </p:nvSpPr>
        <p:spPr>
          <a:xfrm>
            <a:off x="995401" y="331186"/>
            <a:ext cx="10928936" cy="1938992"/>
          </a:xfrm>
          <a:prstGeom prst="rect">
            <a:avLst/>
          </a:prstGeom>
          <a:noFill/>
        </p:spPr>
        <p:txBody>
          <a:bodyPr wrap="square" rtlCol="0">
            <a:spAutoFit/>
          </a:bodyPr>
          <a:lstStyle/>
          <a:p>
            <a:pPr algn="r"/>
            <a:r>
              <a:rPr lang="en-US" sz="2800" b="1" dirty="0" smtClean="0">
                <a:solidFill>
                  <a:srgbClr val="424365"/>
                </a:solidFill>
                <a:latin typeface="Arial Narrow"/>
                <a:cs typeface="Arial Narrow"/>
              </a:rPr>
              <a:t>Justin Anderson</a:t>
            </a:r>
          </a:p>
          <a:p>
            <a:pPr algn="r"/>
            <a:r>
              <a:rPr lang="en-US" sz="1600" dirty="0" smtClean="0">
                <a:solidFill>
                  <a:srgbClr val="424365"/>
                </a:solidFill>
                <a:latin typeface="Arial Narrow"/>
                <a:cs typeface="Arial Narrow"/>
              </a:rPr>
              <a:t>Executive Chairman Flexeye</a:t>
            </a:r>
          </a:p>
          <a:p>
            <a:pPr algn="r"/>
            <a:r>
              <a:rPr lang="en-US" sz="1600" dirty="0" smtClean="0">
                <a:solidFill>
                  <a:srgbClr val="424365"/>
                </a:solidFill>
                <a:latin typeface="Arial Narrow"/>
                <a:cs typeface="Arial Narrow"/>
              </a:rPr>
              <a:t>Founder &amp; Director HyperCat</a:t>
            </a:r>
          </a:p>
          <a:p>
            <a:pPr algn="r"/>
            <a:endParaRPr lang="en-US" sz="1600" b="1" dirty="0">
              <a:solidFill>
                <a:srgbClr val="424365"/>
              </a:solidFill>
              <a:latin typeface="Arial Narrow"/>
              <a:cs typeface="Arial Narrow"/>
            </a:endParaRPr>
          </a:p>
          <a:p>
            <a:pPr algn="r"/>
            <a:r>
              <a:rPr lang="en-US" sz="2800" b="1" dirty="0">
                <a:solidFill>
                  <a:srgbClr val="424365"/>
                </a:solidFill>
                <a:latin typeface="Arial Narrow"/>
                <a:cs typeface="Arial Narrow"/>
              </a:rPr>
              <a:t>Piers Hogarth Scott</a:t>
            </a:r>
          </a:p>
          <a:p>
            <a:pPr algn="r"/>
            <a:r>
              <a:rPr lang="en-US" sz="1600" dirty="0" smtClean="0">
                <a:solidFill>
                  <a:srgbClr val="424365"/>
                </a:solidFill>
                <a:latin typeface="Arial Narrow"/>
                <a:cs typeface="Arial Narrow"/>
              </a:rPr>
              <a:t>National IoT Leader, KPMG</a:t>
            </a:r>
            <a:endParaRPr lang="en-US" sz="1600" dirty="0">
              <a:solidFill>
                <a:srgbClr val="424365"/>
              </a:solidFill>
              <a:latin typeface="Arial Narrow"/>
              <a:cs typeface="Arial Narrow"/>
            </a:endParaRPr>
          </a:p>
        </p:txBody>
      </p:sp>
      <p:sp>
        <p:nvSpPr>
          <p:cNvPr id="4" name="Rectangle 3"/>
          <p:cNvSpPr/>
          <p:nvPr/>
        </p:nvSpPr>
        <p:spPr>
          <a:xfrm>
            <a:off x="674553" y="4181168"/>
            <a:ext cx="11490710" cy="1957459"/>
          </a:xfrm>
          <a:prstGeom prst="rect">
            <a:avLst/>
          </a:prstGeom>
        </p:spPr>
        <p:txBody>
          <a:bodyPr wrap="square">
            <a:spAutoFit/>
          </a:bodyPr>
          <a:lstStyle/>
          <a:p>
            <a:endParaRPr lang="en-US" sz="3600" b="1" cap="all" dirty="0" smtClean="0">
              <a:solidFill>
                <a:prstClr val="black"/>
              </a:solidFill>
              <a:latin typeface="arial" charset="0"/>
            </a:endParaRPr>
          </a:p>
          <a:p>
            <a:pPr>
              <a:lnSpc>
                <a:spcPct val="120000"/>
              </a:lnSpc>
            </a:pPr>
            <a:endParaRPr lang="en-US" sz="3600" b="1" cap="all" dirty="0" smtClean="0">
              <a:solidFill>
                <a:prstClr val="black"/>
              </a:solidFill>
              <a:latin typeface="arial" charset="0"/>
            </a:endParaRPr>
          </a:p>
          <a:p>
            <a:pPr>
              <a:lnSpc>
                <a:spcPct val="120000"/>
              </a:lnSpc>
            </a:pPr>
            <a:r>
              <a:rPr lang="en-US" sz="3600" b="1" cap="all" dirty="0" smtClean="0">
                <a:solidFill>
                  <a:prstClr val="black"/>
                </a:solidFill>
                <a:latin typeface="arial" charset="0"/>
              </a:rPr>
              <a:t>BUILDING AN interoperable SMART WORLD</a:t>
            </a:r>
          </a:p>
        </p:txBody>
      </p:sp>
      <p:pic>
        <p:nvPicPr>
          <p:cNvPr id="3" name="Picture 2" descr="hypercat_australia.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815" y="3861070"/>
            <a:ext cx="4913447" cy="1259340"/>
          </a:xfrm>
          <a:prstGeom prst="rect">
            <a:avLst/>
          </a:prstGeom>
        </p:spPr>
      </p:pic>
    </p:spTree>
    <p:extLst>
      <p:ext uri="{BB962C8B-B14F-4D97-AF65-F5344CB8AC3E}">
        <p14:creationId xmlns:p14="http://schemas.microsoft.com/office/powerpoint/2010/main" val="4906828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a:xfrm>
            <a:off x="227446" y="284368"/>
            <a:ext cx="9274494" cy="755672"/>
          </a:xfrm>
          <a:custGeom>
            <a:avLst/>
            <a:gdLst>
              <a:gd name="connsiteX0" fmla="*/ 18954 w 10272933"/>
              <a:gd name="connsiteY0" fmla="*/ 0 h 720398"/>
              <a:gd name="connsiteX1" fmla="*/ 10272933 w 10272933"/>
              <a:gd name="connsiteY1" fmla="*/ 18958 h 720398"/>
              <a:gd name="connsiteX2" fmla="*/ 9780135 w 10272933"/>
              <a:gd name="connsiteY2" fmla="*/ 720398 h 720398"/>
              <a:gd name="connsiteX3" fmla="*/ 0 w 10272933"/>
              <a:gd name="connsiteY3" fmla="*/ 720398 h 720398"/>
              <a:gd name="connsiteX4" fmla="*/ 18954 w 10272933"/>
              <a:gd name="connsiteY4" fmla="*/ 0 h 72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933" h="720398">
                <a:moveTo>
                  <a:pt x="18954" y="0"/>
                </a:moveTo>
                <a:lnTo>
                  <a:pt x="10272933" y="18958"/>
                </a:lnTo>
                <a:lnTo>
                  <a:pt x="9780135" y="720398"/>
                </a:lnTo>
                <a:lnTo>
                  <a:pt x="0" y="720398"/>
                </a:lnTo>
                <a:lnTo>
                  <a:pt x="18954" y="0"/>
                </a:lnTo>
                <a:close/>
              </a:path>
            </a:pathLst>
          </a:cu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606515" y="1274407"/>
            <a:ext cx="9135708" cy="1015663"/>
          </a:xfrm>
          <a:prstGeom prst="rect">
            <a:avLst/>
          </a:prstGeom>
          <a:noFill/>
        </p:spPr>
        <p:txBody>
          <a:bodyPr wrap="square" rtlCol="0">
            <a:spAutoFit/>
          </a:bodyPr>
          <a:lstStyle/>
          <a:p>
            <a:r>
              <a:rPr lang="en-US" sz="2000" dirty="0" smtClean="0">
                <a:solidFill>
                  <a:prstClr val="black">
                    <a:lumMod val="75000"/>
                    <a:lumOff val="25000"/>
                  </a:prstClr>
                </a:solidFill>
                <a:latin typeface="Arial Narrow"/>
                <a:cs typeface="Arial Narrow"/>
              </a:rPr>
              <a:t>Hypercat is an alliance and a standard driving secure and interoperable Internet Things for cities and industry</a:t>
            </a:r>
            <a:endParaRPr lang="en-US" sz="2000" dirty="0">
              <a:solidFill>
                <a:prstClr val="black">
                  <a:lumMod val="75000"/>
                  <a:lumOff val="25000"/>
                </a:prstClr>
              </a:solidFill>
              <a:latin typeface="Arial Narrow"/>
              <a:cs typeface="Arial Narrow"/>
            </a:endParaRPr>
          </a:p>
          <a:p>
            <a:endParaRPr lang="en-US" sz="2000" dirty="0">
              <a:solidFill>
                <a:prstClr val="black">
                  <a:lumMod val="75000"/>
                  <a:lumOff val="25000"/>
                </a:prstClr>
              </a:solidFill>
            </a:endParaRPr>
          </a:p>
        </p:txBody>
      </p:sp>
      <p:sp>
        <p:nvSpPr>
          <p:cNvPr id="11" name="TextBox 10"/>
          <p:cNvSpPr txBox="1"/>
          <p:nvPr/>
        </p:nvSpPr>
        <p:spPr>
          <a:xfrm>
            <a:off x="376895" y="364745"/>
            <a:ext cx="9238559" cy="477054"/>
          </a:xfrm>
          <a:prstGeom prst="rect">
            <a:avLst/>
          </a:prstGeom>
          <a:noFill/>
        </p:spPr>
        <p:txBody>
          <a:bodyPr wrap="square" rtlCol="0">
            <a:spAutoFit/>
          </a:bodyPr>
          <a:lstStyle/>
          <a:p>
            <a:pPr>
              <a:lnSpc>
                <a:spcPct val="130000"/>
              </a:lnSpc>
              <a:spcBef>
                <a:spcPts val="1200"/>
              </a:spcBef>
              <a:spcAft>
                <a:spcPts val="1200"/>
              </a:spcAft>
            </a:pPr>
            <a:r>
              <a:rPr lang="en-US" sz="2000" b="1" dirty="0" smtClean="0">
                <a:solidFill>
                  <a:prstClr val="black"/>
                </a:solidFill>
                <a:latin typeface="Arial Narrow"/>
                <a:cs typeface="Arial Narrow"/>
              </a:rPr>
              <a:t>WHAT IS HYPERCAT?</a:t>
            </a:r>
          </a:p>
        </p:txBody>
      </p:sp>
      <p:pic>
        <p:nvPicPr>
          <p:cNvPr id="15" name="Picture 14" descr="145633196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232" y="472187"/>
            <a:ext cx="2078279" cy="508745"/>
          </a:xfrm>
          <a:prstGeom prst="rect">
            <a:avLst/>
          </a:prstGeom>
        </p:spPr>
      </p:pic>
      <p:sp>
        <p:nvSpPr>
          <p:cNvPr id="16" name="Parallelogram 15"/>
          <p:cNvSpPr/>
          <p:nvPr/>
        </p:nvSpPr>
        <p:spPr>
          <a:xfrm>
            <a:off x="9197254" y="319642"/>
            <a:ext cx="739201" cy="720398"/>
          </a:xfrm>
          <a:prstGeom prst="parallelogram">
            <a:avLst>
              <a:gd name="adj" fmla="val 59932"/>
            </a:avLst>
          </a:prstGeom>
          <a:solidFill>
            <a:srgbClr val="D07C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7" name="Rectangle 16"/>
          <p:cNvSpPr/>
          <p:nvPr/>
        </p:nvSpPr>
        <p:spPr>
          <a:xfrm>
            <a:off x="591820" y="2135116"/>
            <a:ext cx="8910119" cy="4443672"/>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8" name="TextBox 17"/>
          <p:cNvSpPr txBox="1"/>
          <p:nvPr/>
        </p:nvSpPr>
        <p:spPr>
          <a:xfrm>
            <a:off x="728588" y="2242581"/>
            <a:ext cx="8656043" cy="3508653"/>
          </a:xfrm>
          <a:prstGeom prst="rect">
            <a:avLst/>
          </a:prstGeom>
          <a:noFill/>
        </p:spPr>
        <p:txBody>
          <a:bodyPr wrap="square" rtlCol="0">
            <a:spAutoFit/>
          </a:bodyPr>
          <a:lstStyle/>
          <a:p>
            <a:pPr marL="144000">
              <a:lnSpc>
                <a:spcPct val="120000"/>
              </a:lnSpc>
              <a:spcBef>
                <a:spcPts val="600"/>
              </a:spcBef>
              <a:spcAft>
                <a:spcPts val="600"/>
              </a:spcAft>
            </a:pPr>
            <a:r>
              <a:rPr lang="en-US" sz="2000" dirty="0" err="1" smtClean="0">
                <a:solidFill>
                  <a:prstClr val="black"/>
                </a:solidFill>
                <a:latin typeface="Arial Narrow"/>
                <a:cs typeface="Arial Narrow"/>
              </a:rPr>
              <a:t>Hypercat</a:t>
            </a:r>
            <a:r>
              <a:rPr lang="en-US" sz="2000" dirty="0" smtClean="0">
                <a:solidFill>
                  <a:prstClr val="black"/>
                </a:solidFill>
                <a:latin typeface="Arial Narrow"/>
                <a:cs typeface="Arial Narrow"/>
              </a:rPr>
              <a:t> was established 3 years ago </a:t>
            </a:r>
            <a:r>
              <a:rPr lang="en-US" sz="2000" dirty="0">
                <a:solidFill>
                  <a:prstClr val="black"/>
                </a:solidFill>
                <a:latin typeface="Arial Narrow"/>
                <a:cs typeface="Arial Narrow"/>
              </a:rPr>
              <a:t>in the UK </a:t>
            </a:r>
            <a:r>
              <a:rPr lang="en-US" sz="2000" dirty="0" smtClean="0">
                <a:solidFill>
                  <a:prstClr val="black"/>
                </a:solidFill>
                <a:latin typeface="Arial Narrow"/>
                <a:cs typeface="Arial Narrow"/>
              </a:rPr>
              <a:t>with £15m </a:t>
            </a:r>
            <a:r>
              <a:rPr lang="en-US" sz="2000" dirty="0">
                <a:solidFill>
                  <a:prstClr val="black"/>
                </a:solidFill>
                <a:latin typeface="Arial Narrow"/>
                <a:cs typeface="Arial Narrow"/>
              </a:rPr>
              <a:t>funding by UK </a:t>
            </a:r>
            <a:r>
              <a:rPr lang="en-US" sz="2000" dirty="0" smtClean="0">
                <a:solidFill>
                  <a:prstClr val="black"/>
                </a:solidFill>
                <a:latin typeface="Arial Narrow"/>
                <a:cs typeface="Arial Narrow"/>
              </a:rPr>
              <a:t>government</a:t>
            </a:r>
            <a:r>
              <a:rPr lang="en-US" sz="2000" dirty="0">
                <a:solidFill>
                  <a:prstClr val="black"/>
                </a:solidFill>
                <a:latin typeface="Arial Narrow"/>
                <a:cs typeface="Arial Narrow"/>
              </a:rPr>
              <a:t> </a:t>
            </a:r>
            <a:r>
              <a:rPr lang="en-US" sz="2000" dirty="0" smtClean="0">
                <a:solidFill>
                  <a:prstClr val="black"/>
                </a:solidFill>
                <a:latin typeface="Arial Narrow"/>
                <a:cs typeface="Arial Narrow"/>
              </a:rPr>
              <a:t>&amp; industry</a:t>
            </a:r>
          </a:p>
          <a:p>
            <a:pPr marL="144000">
              <a:lnSpc>
                <a:spcPct val="120000"/>
              </a:lnSpc>
              <a:spcBef>
                <a:spcPts val="600"/>
              </a:spcBef>
              <a:spcAft>
                <a:spcPts val="600"/>
              </a:spcAft>
            </a:pPr>
            <a:r>
              <a:rPr lang="en-AU" sz="2000" dirty="0" err="1">
                <a:solidFill>
                  <a:prstClr val="black"/>
                </a:solidFill>
                <a:latin typeface="Arial Narrow"/>
                <a:cs typeface="Arial Narrow"/>
              </a:rPr>
              <a:t>Hypercat</a:t>
            </a:r>
            <a:r>
              <a:rPr lang="en-AU" sz="2000" dirty="0">
                <a:solidFill>
                  <a:prstClr val="black"/>
                </a:solidFill>
                <a:latin typeface="Arial Narrow"/>
                <a:cs typeface="Arial Narrow"/>
              </a:rPr>
              <a:t> aims to accelerate market adoption of </a:t>
            </a:r>
            <a:r>
              <a:rPr lang="en-AU" sz="2000" dirty="0" err="1">
                <a:solidFill>
                  <a:prstClr val="black"/>
                </a:solidFill>
                <a:latin typeface="Arial Narrow"/>
                <a:cs typeface="Arial Narrow"/>
              </a:rPr>
              <a:t>IoT</a:t>
            </a:r>
            <a:r>
              <a:rPr lang="en-AU" sz="2000" dirty="0">
                <a:solidFill>
                  <a:prstClr val="black"/>
                </a:solidFill>
                <a:latin typeface="Arial Narrow"/>
                <a:cs typeface="Arial Narrow"/>
              </a:rPr>
              <a:t> by creating an interoperable ecosystem to give confidence to the buy side that they can evolve systems and avoid vendor lock </a:t>
            </a:r>
            <a:r>
              <a:rPr lang="en-AU" sz="2000" dirty="0" smtClean="0">
                <a:solidFill>
                  <a:prstClr val="black"/>
                </a:solidFill>
                <a:latin typeface="Arial Narrow"/>
                <a:cs typeface="Arial Narrow"/>
              </a:rPr>
              <a:t>in</a:t>
            </a:r>
          </a:p>
          <a:p>
            <a:pPr marL="144000">
              <a:lnSpc>
                <a:spcPct val="120000"/>
              </a:lnSpc>
              <a:spcBef>
                <a:spcPts val="600"/>
              </a:spcBef>
              <a:spcAft>
                <a:spcPts val="600"/>
              </a:spcAft>
            </a:pPr>
            <a:r>
              <a:rPr lang="en-AU" sz="2000" dirty="0">
                <a:solidFill>
                  <a:prstClr val="black"/>
                </a:solidFill>
                <a:latin typeface="Arial Narrow"/>
                <a:cs typeface="Arial Narrow"/>
              </a:rPr>
              <a:t>The </a:t>
            </a:r>
            <a:r>
              <a:rPr lang="en-AU" sz="2000" dirty="0" err="1">
                <a:solidFill>
                  <a:prstClr val="black"/>
                </a:solidFill>
                <a:latin typeface="Arial Narrow"/>
                <a:cs typeface="Arial Narrow"/>
              </a:rPr>
              <a:t>Hypercat</a:t>
            </a:r>
            <a:r>
              <a:rPr lang="en-AU" sz="2000" dirty="0">
                <a:solidFill>
                  <a:prstClr val="black"/>
                </a:solidFill>
                <a:latin typeface="Arial Narrow"/>
                <a:cs typeface="Arial Narrow"/>
              </a:rPr>
              <a:t> Alliance aims to create an inclusive one-stop shop of best practice </a:t>
            </a:r>
            <a:r>
              <a:rPr lang="en-AU" sz="2000" dirty="0" err="1">
                <a:solidFill>
                  <a:prstClr val="black"/>
                </a:solidFill>
                <a:latin typeface="Arial Narrow"/>
                <a:cs typeface="Arial Narrow"/>
              </a:rPr>
              <a:t>IoT</a:t>
            </a:r>
            <a:r>
              <a:rPr lang="en-AU" sz="2000" dirty="0">
                <a:solidFill>
                  <a:prstClr val="black"/>
                </a:solidFill>
                <a:latin typeface="Arial Narrow"/>
                <a:cs typeface="Arial Narrow"/>
              </a:rPr>
              <a:t> implementation through the sharing of knowledge of processes and </a:t>
            </a:r>
            <a:r>
              <a:rPr lang="en-AU" sz="2000" dirty="0" smtClean="0">
                <a:solidFill>
                  <a:prstClr val="black"/>
                </a:solidFill>
                <a:latin typeface="Arial Narrow"/>
                <a:cs typeface="Arial Narrow"/>
              </a:rPr>
              <a:t>application</a:t>
            </a:r>
            <a:endParaRPr lang="en-US" sz="2000" dirty="0" smtClean="0">
              <a:solidFill>
                <a:prstClr val="black"/>
              </a:solidFill>
              <a:latin typeface="Arial Narrow"/>
              <a:cs typeface="Arial Narrow"/>
            </a:endParaRPr>
          </a:p>
          <a:p>
            <a:pPr marL="144000">
              <a:lnSpc>
                <a:spcPct val="120000"/>
              </a:lnSpc>
              <a:spcBef>
                <a:spcPts val="600"/>
              </a:spcBef>
              <a:spcAft>
                <a:spcPts val="600"/>
              </a:spcAft>
            </a:pPr>
            <a:r>
              <a:rPr lang="en-AU" sz="2000" dirty="0" err="1">
                <a:solidFill>
                  <a:prstClr val="black"/>
                </a:solidFill>
                <a:latin typeface="Arial Narrow"/>
                <a:cs typeface="Arial Narrow"/>
              </a:rPr>
              <a:t>HyperCat</a:t>
            </a:r>
            <a:r>
              <a:rPr lang="en-AU" sz="2000" dirty="0">
                <a:solidFill>
                  <a:prstClr val="black"/>
                </a:solidFill>
                <a:latin typeface="Arial Narrow"/>
                <a:cs typeface="Arial Narrow"/>
              </a:rPr>
              <a:t> currently has more than 1000 members from industry and the </a:t>
            </a:r>
            <a:r>
              <a:rPr lang="en-AU" sz="2000" dirty="0" err="1">
                <a:solidFill>
                  <a:prstClr val="black"/>
                </a:solidFill>
                <a:latin typeface="Arial Narrow"/>
                <a:cs typeface="Arial Narrow"/>
              </a:rPr>
              <a:t>IoT</a:t>
            </a:r>
            <a:r>
              <a:rPr lang="en-AU" sz="2000" dirty="0">
                <a:solidFill>
                  <a:prstClr val="black"/>
                </a:solidFill>
                <a:latin typeface="Arial Narrow"/>
                <a:cs typeface="Arial Narrow"/>
              </a:rPr>
              <a:t> </a:t>
            </a:r>
            <a:r>
              <a:rPr lang="en-AU" sz="2000" dirty="0" smtClean="0">
                <a:solidFill>
                  <a:prstClr val="black"/>
                </a:solidFill>
                <a:latin typeface="Arial Narrow"/>
                <a:cs typeface="Arial Narrow"/>
              </a:rPr>
              <a:t>ecosystem</a:t>
            </a:r>
          </a:p>
        </p:txBody>
      </p:sp>
      <p:pic>
        <p:nvPicPr>
          <p:cNvPr id="12" name="Picture 11"/>
          <p:cNvPicPr>
            <a:picLocks noChangeAspect="1"/>
          </p:cNvPicPr>
          <p:nvPr/>
        </p:nvPicPr>
        <p:blipFill>
          <a:blip r:embed="rId3"/>
          <a:stretch>
            <a:fillRect/>
          </a:stretch>
        </p:blipFill>
        <p:spPr>
          <a:xfrm>
            <a:off x="10161550" y="1464986"/>
            <a:ext cx="1148550" cy="1148550"/>
          </a:xfrm>
          <a:prstGeom prst="rect">
            <a:avLst/>
          </a:prstGeom>
        </p:spPr>
      </p:pic>
      <p:pic>
        <p:nvPicPr>
          <p:cNvPr id="13" name="Picture 2" descr="https://upload.wikimedia.org/wikipedia/commons/thumb/6/64/Cisco_logo.svg/2000px-Cisco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6598" y="3812539"/>
            <a:ext cx="1103502" cy="62072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upload.wikimedia.org/wikipedia/commons/thumb/d/db/KPMG_blue_logo.svg/2000px-KPMG_blue_logo.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12839" y="3138005"/>
            <a:ext cx="1019349" cy="4087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6"/>
          <a:stretch>
            <a:fillRect/>
          </a:stretch>
        </p:blipFill>
        <p:spPr>
          <a:xfrm>
            <a:off x="10180840" y="5482198"/>
            <a:ext cx="1051348" cy="327925"/>
          </a:xfrm>
          <a:prstGeom prst="rect">
            <a:avLst/>
          </a:prstGeom>
        </p:spPr>
      </p:pic>
      <p:pic>
        <p:nvPicPr>
          <p:cNvPr id="21" name="Picture 20"/>
          <p:cNvPicPr>
            <a:picLocks noChangeAspect="1"/>
          </p:cNvPicPr>
          <p:nvPr/>
        </p:nvPicPr>
        <p:blipFill rotWithShape="1">
          <a:blip r:embed="rId7"/>
          <a:srcRect l="3427" t="28009" r="3550" b="41181"/>
          <a:stretch/>
        </p:blipFill>
        <p:spPr>
          <a:xfrm>
            <a:off x="10070195" y="2533655"/>
            <a:ext cx="1426241" cy="393643"/>
          </a:xfrm>
          <a:prstGeom prst="rect">
            <a:avLst/>
          </a:prstGeom>
        </p:spPr>
      </p:pic>
      <p:pic>
        <p:nvPicPr>
          <p:cNvPr id="22" name="Picture 6" descr="https://upload.wikimedia.org/wikipedia/en/thumb/d/d6/BT_logo.svg/1280px-BT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73640" y="4634837"/>
            <a:ext cx="1036460" cy="49231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https://upload.wikimedia.org/wikipedia/commons/thumb/2/22/Symantec_logo10.svg/1280px-Symantec_logo10.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80840" y="6075933"/>
            <a:ext cx="1302155" cy="410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3358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227446" y="284368"/>
            <a:ext cx="9274494" cy="755672"/>
          </a:xfrm>
          <a:custGeom>
            <a:avLst/>
            <a:gdLst>
              <a:gd name="connsiteX0" fmla="*/ 18954 w 10272933"/>
              <a:gd name="connsiteY0" fmla="*/ 0 h 720398"/>
              <a:gd name="connsiteX1" fmla="*/ 10272933 w 10272933"/>
              <a:gd name="connsiteY1" fmla="*/ 18958 h 720398"/>
              <a:gd name="connsiteX2" fmla="*/ 9780135 w 10272933"/>
              <a:gd name="connsiteY2" fmla="*/ 720398 h 720398"/>
              <a:gd name="connsiteX3" fmla="*/ 0 w 10272933"/>
              <a:gd name="connsiteY3" fmla="*/ 720398 h 720398"/>
              <a:gd name="connsiteX4" fmla="*/ 18954 w 10272933"/>
              <a:gd name="connsiteY4" fmla="*/ 0 h 72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933" h="720398">
                <a:moveTo>
                  <a:pt x="18954" y="0"/>
                </a:moveTo>
                <a:lnTo>
                  <a:pt x="10272933" y="18958"/>
                </a:lnTo>
                <a:lnTo>
                  <a:pt x="9780135" y="720398"/>
                </a:lnTo>
                <a:lnTo>
                  <a:pt x="0" y="720398"/>
                </a:lnTo>
                <a:lnTo>
                  <a:pt x="18954" y="0"/>
                </a:lnTo>
                <a:close/>
              </a:path>
            </a:pathLst>
          </a:cu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p:nvSpPr>
        <p:spPr>
          <a:xfrm>
            <a:off x="376895" y="364745"/>
            <a:ext cx="9238559" cy="477054"/>
          </a:xfrm>
          <a:prstGeom prst="rect">
            <a:avLst/>
          </a:prstGeom>
          <a:noFill/>
        </p:spPr>
        <p:txBody>
          <a:bodyPr wrap="square" rtlCol="0">
            <a:spAutoFit/>
          </a:bodyPr>
          <a:lstStyle/>
          <a:p>
            <a:pPr>
              <a:lnSpc>
                <a:spcPct val="130000"/>
              </a:lnSpc>
              <a:spcBef>
                <a:spcPts val="1200"/>
              </a:spcBef>
              <a:spcAft>
                <a:spcPts val="1200"/>
              </a:spcAft>
            </a:pPr>
            <a:r>
              <a:rPr lang="en-US" sz="2000" b="1" dirty="0" smtClean="0">
                <a:solidFill>
                  <a:prstClr val="black"/>
                </a:solidFill>
                <a:latin typeface="Arial Narrow"/>
                <a:cs typeface="Arial Narrow"/>
              </a:rPr>
              <a:t>A COLLABORATION BETWEEN STANDARDS DEVELOPMENT ORGANISATIONS</a:t>
            </a:r>
          </a:p>
        </p:txBody>
      </p:sp>
      <p:pic>
        <p:nvPicPr>
          <p:cNvPr id="6" name="Picture 5" descr="145633196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232" y="472187"/>
            <a:ext cx="2078279" cy="508745"/>
          </a:xfrm>
          <a:prstGeom prst="rect">
            <a:avLst/>
          </a:prstGeom>
        </p:spPr>
      </p:pic>
      <p:sp>
        <p:nvSpPr>
          <p:cNvPr id="7" name="Parallelogram 6"/>
          <p:cNvSpPr/>
          <p:nvPr/>
        </p:nvSpPr>
        <p:spPr>
          <a:xfrm>
            <a:off x="9197254" y="319642"/>
            <a:ext cx="739201" cy="720398"/>
          </a:xfrm>
          <a:prstGeom prst="parallelogram">
            <a:avLst>
              <a:gd name="adj" fmla="val 59932"/>
            </a:avLst>
          </a:prstGeom>
          <a:solidFill>
            <a:srgbClr val="D07C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p:nvSpPr>
        <p:spPr>
          <a:xfrm>
            <a:off x="591820" y="1470527"/>
            <a:ext cx="8910119" cy="4898908"/>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9" name="TextBox 38"/>
          <p:cNvSpPr txBox="1"/>
          <p:nvPr/>
        </p:nvSpPr>
        <p:spPr>
          <a:xfrm>
            <a:off x="728588" y="1673822"/>
            <a:ext cx="8656043" cy="3785652"/>
          </a:xfrm>
          <a:prstGeom prst="rect">
            <a:avLst/>
          </a:prstGeom>
          <a:noFill/>
        </p:spPr>
        <p:txBody>
          <a:bodyPr wrap="square" rtlCol="0">
            <a:spAutoFit/>
          </a:bodyPr>
          <a:lstStyle/>
          <a:p>
            <a:r>
              <a:rPr lang="en-AU" sz="2000" dirty="0" err="1" smtClean="0">
                <a:solidFill>
                  <a:prstClr val="black"/>
                </a:solidFill>
                <a:latin typeface="Arial Narrow"/>
                <a:cs typeface="Arial Narrow"/>
              </a:rPr>
              <a:t>Hypercat</a:t>
            </a:r>
            <a:r>
              <a:rPr lang="en-AU" sz="2000" dirty="0" smtClean="0">
                <a:solidFill>
                  <a:prstClr val="black"/>
                </a:solidFill>
                <a:latin typeface="Arial Narrow"/>
                <a:cs typeface="Arial Narrow"/>
              </a:rPr>
              <a:t> is also a standard for interoperability for connected </a:t>
            </a:r>
            <a:r>
              <a:rPr lang="en-AU" sz="2000" dirty="0" err="1" smtClean="0">
                <a:solidFill>
                  <a:prstClr val="black"/>
                </a:solidFill>
                <a:latin typeface="Arial Narrow"/>
                <a:cs typeface="Arial Narrow"/>
              </a:rPr>
              <a:t>IoT</a:t>
            </a:r>
            <a:r>
              <a:rPr lang="en-AU" sz="2000" dirty="0" smtClean="0">
                <a:solidFill>
                  <a:prstClr val="black"/>
                </a:solidFill>
                <a:latin typeface="Arial Narrow"/>
                <a:cs typeface="Arial Narrow"/>
              </a:rPr>
              <a:t> devices</a:t>
            </a:r>
          </a:p>
          <a:p>
            <a:endParaRPr lang="en-AU" sz="2000" dirty="0">
              <a:solidFill>
                <a:prstClr val="black"/>
              </a:solidFill>
              <a:latin typeface="Arial Narrow"/>
              <a:cs typeface="Arial Narrow"/>
            </a:endParaRPr>
          </a:p>
          <a:p>
            <a:r>
              <a:rPr lang="en-AU" sz="2000" dirty="0" smtClean="0">
                <a:solidFill>
                  <a:prstClr val="black"/>
                </a:solidFill>
                <a:latin typeface="Arial Narrow"/>
                <a:cs typeface="Arial Narrow"/>
              </a:rPr>
              <a:t>BSI PAS </a:t>
            </a:r>
            <a:r>
              <a:rPr lang="en-AU" sz="2000" dirty="0">
                <a:solidFill>
                  <a:prstClr val="black"/>
                </a:solidFill>
                <a:latin typeface="Arial Narrow"/>
                <a:cs typeface="Arial Narrow"/>
              </a:rPr>
              <a:t>212 (the </a:t>
            </a:r>
            <a:r>
              <a:rPr lang="en-AU" sz="2000" dirty="0" err="1">
                <a:solidFill>
                  <a:prstClr val="black"/>
                </a:solidFill>
                <a:latin typeface="Arial Narrow"/>
                <a:cs typeface="Arial Narrow"/>
              </a:rPr>
              <a:t>Hypercat</a:t>
            </a:r>
            <a:r>
              <a:rPr lang="en-AU" sz="2000" dirty="0">
                <a:solidFill>
                  <a:prstClr val="black"/>
                </a:solidFill>
                <a:latin typeface="Arial Narrow"/>
                <a:cs typeface="Arial Narrow"/>
              </a:rPr>
              <a:t> Specification) with a vision for the Specification to become the global preferred route to data across all sectors of the economy, including cities, infrastructure, health, transport and manufacturing. </a:t>
            </a:r>
            <a:endParaRPr lang="en-AU" sz="2000" dirty="0" smtClean="0">
              <a:solidFill>
                <a:prstClr val="black"/>
              </a:solidFill>
              <a:latin typeface="Arial Narrow"/>
              <a:cs typeface="Arial Narrow"/>
            </a:endParaRPr>
          </a:p>
          <a:p>
            <a:endParaRPr lang="en-AU" sz="2000" dirty="0">
              <a:solidFill>
                <a:prstClr val="black"/>
              </a:solidFill>
              <a:latin typeface="Arial Narrow"/>
              <a:cs typeface="Arial Narrow"/>
            </a:endParaRPr>
          </a:p>
          <a:p>
            <a:r>
              <a:rPr lang="en-AU" sz="2000" dirty="0">
                <a:solidFill>
                  <a:prstClr val="black"/>
                </a:solidFill>
                <a:latin typeface="Arial Narrow"/>
                <a:cs typeface="Arial Narrow"/>
              </a:rPr>
              <a:t>The World Wide Web Consortium (W3C) </a:t>
            </a:r>
            <a:r>
              <a:rPr lang="en-AU" sz="2000" dirty="0" smtClean="0">
                <a:solidFill>
                  <a:prstClr val="black"/>
                </a:solidFill>
                <a:latin typeface="Arial Narrow"/>
                <a:cs typeface="Arial Narrow"/>
              </a:rPr>
              <a:t>supports </a:t>
            </a:r>
            <a:r>
              <a:rPr lang="en-AU" sz="2000" dirty="0" err="1" smtClean="0">
                <a:solidFill>
                  <a:prstClr val="black"/>
                </a:solidFill>
                <a:latin typeface="Arial Narrow"/>
                <a:cs typeface="Arial Narrow"/>
              </a:rPr>
              <a:t>Hypercat</a:t>
            </a:r>
            <a:r>
              <a:rPr lang="en-AU" sz="2000" dirty="0" smtClean="0">
                <a:solidFill>
                  <a:prstClr val="black"/>
                </a:solidFill>
                <a:latin typeface="Arial Narrow"/>
                <a:cs typeface="Arial Narrow"/>
              </a:rPr>
              <a:t> </a:t>
            </a:r>
            <a:r>
              <a:rPr lang="en-AU" sz="2000" dirty="0">
                <a:solidFill>
                  <a:prstClr val="black"/>
                </a:solidFill>
                <a:latin typeface="Arial Narrow"/>
                <a:cs typeface="Arial Narrow"/>
              </a:rPr>
              <a:t>in complimenting PAS 212 by identifying Industry Specific Use Cases and Requirements for the various </a:t>
            </a:r>
            <a:r>
              <a:rPr lang="en-AU" sz="2000" dirty="0" err="1">
                <a:solidFill>
                  <a:prstClr val="black"/>
                </a:solidFill>
                <a:latin typeface="Arial Narrow"/>
                <a:cs typeface="Arial Narrow"/>
              </a:rPr>
              <a:t>IoT</a:t>
            </a:r>
            <a:r>
              <a:rPr lang="en-AU" sz="2000" dirty="0">
                <a:solidFill>
                  <a:prstClr val="black"/>
                </a:solidFill>
                <a:latin typeface="Arial Narrow"/>
                <a:cs typeface="Arial Narrow"/>
              </a:rPr>
              <a:t> pillars in order to transition technical work associated with the Web to an appropriate group in W3C </a:t>
            </a:r>
          </a:p>
          <a:p>
            <a:endParaRPr lang="en-AU" sz="2000" dirty="0" smtClean="0">
              <a:solidFill>
                <a:prstClr val="black"/>
              </a:solidFill>
              <a:latin typeface="Arial Narrow"/>
              <a:cs typeface="Arial Narrow"/>
            </a:endParaRPr>
          </a:p>
          <a:p>
            <a:r>
              <a:rPr lang="en-AU" sz="2000" dirty="0" smtClean="0">
                <a:solidFill>
                  <a:prstClr val="black"/>
                </a:solidFill>
                <a:latin typeface="Arial Narrow"/>
                <a:cs typeface="Arial Narrow"/>
              </a:rPr>
              <a:t>Standards </a:t>
            </a:r>
            <a:r>
              <a:rPr lang="en-AU" sz="2000" dirty="0">
                <a:solidFill>
                  <a:prstClr val="black"/>
                </a:solidFill>
                <a:latin typeface="Arial Narrow"/>
                <a:cs typeface="Arial Narrow"/>
              </a:rPr>
              <a:t>Australia </a:t>
            </a:r>
            <a:r>
              <a:rPr lang="en-AU" sz="2000" dirty="0" smtClean="0">
                <a:solidFill>
                  <a:prstClr val="black"/>
                </a:solidFill>
                <a:latin typeface="Arial Narrow"/>
                <a:cs typeface="Arial Narrow"/>
              </a:rPr>
              <a:t>currently </a:t>
            </a:r>
            <a:r>
              <a:rPr lang="en-AU" sz="2000" dirty="0">
                <a:solidFill>
                  <a:prstClr val="black"/>
                </a:solidFill>
                <a:latin typeface="Arial Narrow"/>
                <a:cs typeface="Arial Narrow"/>
              </a:rPr>
              <a:t>exploring leveraging PAS 212 as an Australian </a:t>
            </a:r>
            <a:r>
              <a:rPr lang="en-AU" sz="2000" dirty="0" smtClean="0">
                <a:solidFill>
                  <a:prstClr val="black"/>
                </a:solidFill>
                <a:latin typeface="Arial Narrow"/>
                <a:cs typeface="Arial Narrow"/>
              </a:rPr>
              <a:t>Standard</a:t>
            </a:r>
          </a:p>
          <a:p>
            <a:endParaRPr lang="en-US" sz="2000" dirty="0">
              <a:solidFill>
                <a:prstClr val="black"/>
              </a:solidFill>
              <a:latin typeface="Arial Narrow"/>
              <a:cs typeface="Arial Narrow"/>
            </a:endParaRPr>
          </a:p>
        </p:txBody>
      </p:sp>
      <p:pic>
        <p:nvPicPr>
          <p:cNvPr id="40" name="Picture 6" descr="BS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05353" y="2477429"/>
            <a:ext cx="1372117" cy="863488"/>
          </a:xfrm>
          <a:prstGeom prst="rect">
            <a:avLst/>
          </a:prstGeom>
          <a:noFill/>
          <a:extLst>
            <a:ext uri="{909E8E84-426E-40dd-AFC4-6F175D3DCCD1}">
              <a14:hiddenFill xmlns:a14="http://schemas.microsoft.com/office/drawing/2010/main" xmlns="">
                <a:solidFill>
                  <a:srgbClr val="FFFFFF"/>
                </a:solidFill>
              </a14:hiddenFill>
            </a:ext>
          </a:extLst>
        </p:spPr>
      </p:pic>
      <p:pic>
        <p:nvPicPr>
          <p:cNvPr id="41" name="Picture 4" descr="https://upload.wikimedia.org/wikipedia/commons/thumb/e/ed/W3C%C2%AE_Icon.svg/2000px-W3C%C2%AE_Icon.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81961" y="3871507"/>
            <a:ext cx="1395509" cy="950341"/>
          </a:xfrm>
          <a:prstGeom prst="rect">
            <a:avLst/>
          </a:prstGeom>
          <a:solidFill>
            <a:schemeClr val="bg1"/>
          </a:solidFill>
          <a:extLst/>
        </p:spPr>
      </p:pic>
    </p:spTree>
    <p:extLst>
      <p:ext uri="{BB962C8B-B14F-4D97-AF65-F5344CB8AC3E}">
        <p14:creationId xmlns:p14="http://schemas.microsoft.com/office/powerpoint/2010/main" val="24607764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227446" y="284368"/>
            <a:ext cx="9274494" cy="755672"/>
          </a:xfrm>
          <a:custGeom>
            <a:avLst/>
            <a:gdLst>
              <a:gd name="connsiteX0" fmla="*/ 18954 w 10272933"/>
              <a:gd name="connsiteY0" fmla="*/ 0 h 720398"/>
              <a:gd name="connsiteX1" fmla="*/ 10272933 w 10272933"/>
              <a:gd name="connsiteY1" fmla="*/ 18958 h 720398"/>
              <a:gd name="connsiteX2" fmla="*/ 9780135 w 10272933"/>
              <a:gd name="connsiteY2" fmla="*/ 720398 h 720398"/>
              <a:gd name="connsiteX3" fmla="*/ 0 w 10272933"/>
              <a:gd name="connsiteY3" fmla="*/ 720398 h 720398"/>
              <a:gd name="connsiteX4" fmla="*/ 18954 w 10272933"/>
              <a:gd name="connsiteY4" fmla="*/ 0 h 72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933" h="720398">
                <a:moveTo>
                  <a:pt x="18954" y="0"/>
                </a:moveTo>
                <a:lnTo>
                  <a:pt x="10272933" y="18958"/>
                </a:lnTo>
                <a:lnTo>
                  <a:pt x="9780135" y="720398"/>
                </a:lnTo>
                <a:lnTo>
                  <a:pt x="0" y="720398"/>
                </a:lnTo>
                <a:lnTo>
                  <a:pt x="18954" y="0"/>
                </a:lnTo>
                <a:close/>
              </a:path>
            </a:pathLst>
          </a:cu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p:nvSpPr>
        <p:spPr>
          <a:xfrm>
            <a:off x="376895" y="364745"/>
            <a:ext cx="9238559" cy="449097"/>
          </a:xfrm>
          <a:prstGeom prst="rect">
            <a:avLst/>
          </a:prstGeom>
          <a:noFill/>
        </p:spPr>
        <p:txBody>
          <a:bodyPr wrap="square" rtlCol="0">
            <a:spAutoFit/>
          </a:bodyPr>
          <a:lstStyle/>
          <a:p>
            <a:pPr>
              <a:lnSpc>
                <a:spcPct val="130000"/>
              </a:lnSpc>
              <a:spcBef>
                <a:spcPts val="1200"/>
              </a:spcBef>
              <a:spcAft>
                <a:spcPts val="1200"/>
              </a:spcAft>
            </a:pPr>
            <a:r>
              <a:rPr lang="en-US" sz="2000" b="1" dirty="0" smtClean="0">
                <a:solidFill>
                  <a:prstClr val="black"/>
                </a:solidFill>
                <a:latin typeface="Arial Narrow"/>
                <a:cs typeface="Arial Narrow"/>
              </a:rPr>
              <a:t>HYPERCAT AUSTRALIA</a:t>
            </a:r>
          </a:p>
        </p:txBody>
      </p:sp>
      <p:pic>
        <p:nvPicPr>
          <p:cNvPr id="6" name="Picture 5" descr="145633196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5232" y="472187"/>
            <a:ext cx="2078279" cy="508745"/>
          </a:xfrm>
          <a:prstGeom prst="rect">
            <a:avLst/>
          </a:prstGeom>
        </p:spPr>
      </p:pic>
      <p:sp>
        <p:nvSpPr>
          <p:cNvPr id="7" name="Parallelogram 6"/>
          <p:cNvSpPr/>
          <p:nvPr/>
        </p:nvSpPr>
        <p:spPr>
          <a:xfrm>
            <a:off x="9197254" y="319642"/>
            <a:ext cx="739201" cy="720398"/>
          </a:xfrm>
          <a:prstGeom prst="parallelogram">
            <a:avLst>
              <a:gd name="adj" fmla="val 59932"/>
            </a:avLst>
          </a:prstGeom>
          <a:solidFill>
            <a:srgbClr val="D07C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8" name="Picture 17" descr="142607511577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31" y="1948615"/>
            <a:ext cx="1625600" cy="1905000"/>
          </a:xfrm>
          <a:prstGeom prst="rect">
            <a:avLst/>
          </a:prstGeom>
        </p:spPr>
      </p:pic>
      <p:pic>
        <p:nvPicPr>
          <p:cNvPr id="19" name="Picture 18" descr="screen-shot-2016-09-02-at-14-01-3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031" y="4220984"/>
            <a:ext cx="1651000" cy="2108200"/>
          </a:xfrm>
          <a:prstGeom prst="rect">
            <a:avLst/>
          </a:prstGeom>
        </p:spPr>
      </p:pic>
      <p:sp>
        <p:nvSpPr>
          <p:cNvPr id="20" name="Rectangle 19"/>
          <p:cNvSpPr/>
          <p:nvPr/>
        </p:nvSpPr>
        <p:spPr>
          <a:xfrm>
            <a:off x="2661760" y="1948615"/>
            <a:ext cx="8798720" cy="923330"/>
          </a:xfrm>
          <a:prstGeom prst="rect">
            <a:avLst/>
          </a:prstGeom>
        </p:spPr>
        <p:txBody>
          <a:bodyPr wrap="square">
            <a:spAutoFit/>
          </a:bodyPr>
          <a:lstStyle/>
          <a:p>
            <a:r>
              <a:rPr lang="en-US" i="1" dirty="0" smtClean="0">
                <a:solidFill>
                  <a:prstClr val="black"/>
                </a:solidFill>
                <a:latin typeface="Arial Narrow"/>
                <a:cs typeface="Arial Narrow"/>
              </a:rPr>
              <a:t>“Hypercat </a:t>
            </a:r>
            <a:r>
              <a:rPr lang="en-US" i="1" dirty="0">
                <a:solidFill>
                  <a:prstClr val="black"/>
                </a:solidFill>
                <a:latin typeface="Arial Narrow"/>
                <a:cs typeface="Arial Narrow"/>
              </a:rPr>
              <a:t>Australia </a:t>
            </a:r>
            <a:r>
              <a:rPr lang="en-US" i="1" dirty="0" smtClean="0">
                <a:solidFill>
                  <a:prstClr val="black"/>
                </a:solidFill>
                <a:latin typeface="Arial Narrow"/>
                <a:cs typeface="Arial Narrow"/>
              </a:rPr>
              <a:t>will </a:t>
            </a:r>
            <a:r>
              <a:rPr lang="en-US" i="1" dirty="0">
                <a:solidFill>
                  <a:prstClr val="black"/>
                </a:solidFill>
                <a:latin typeface="Arial Narrow"/>
                <a:cs typeface="Arial Narrow"/>
              </a:rPr>
              <a:t>allow a platform to facilitate cutting edge technology solutions to be applied to urban problems. This will be the focus of our recently announced Smart Cities and Suburbs Program</a:t>
            </a:r>
            <a:r>
              <a:rPr lang="en-US" i="1" dirty="0" smtClean="0">
                <a:solidFill>
                  <a:prstClr val="black"/>
                </a:solidFill>
                <a:latin typeface="Arial Narrow"/>
                <a:cs typeface="Arial Narrow"/>
              </a:rPr>
              <a:t>.” </a:t>
            </a:r>
          </a:p>
          <a:p>
            <a:r>
              <a:rPr lang="en-US" b="1" i="1" dirty="0" smtClean="0">
                <a:solidFill>
                  <a:prstClr val="black"/>
                </a:solidFill>
                <a:latin typeface="Arial Narrow"/>
                <a:cs typeface="Arial Narrow"/>
              </a:rPr>
              <a:t>Hon Angus Taylor MP, Assistant Minister for Cities and Digital Transformation</a:t>
            </a:r>
            <a:endParaRPr lang="en-US" b="1" i="1" dirty="0">
              <a:solidFill>
                <a:prstClr val="black"/>
              </a:solidFill>
              <a:latin typeface="Arial Narrow"/>
              <a:cs typeface="Arial Narrow"/>
            </a:endParaRPr>
          </a:p>
        </p:txBody>
      </p:sp>
      <p:sp>
        <p:nvSpPr>
          <p:cNvPr id="23" name="Rectangle 22"/>
          <p:cNvSpPr/>
          <p:nvPr/>
        </p:nvSpPr>
        <p:spPr>
          <a:xfrm>
            <a:off x="2661760" y="4219028"/>
            <a:ext cx="9144160" cy="1200329"/>
          </a:xfrm>
          <a:prstGeom prst="rect">
            <a:avLst/>
          </a:prstGeom>
        </p:spPr>
        <p:txBody>
          <a:bodyPr wrap="square">
            <a:spAutoFit/>
          </a:bodyPr>
          <a:lstStyle/>
          <a:p>
            <a:r>
              <a:rPr lang="en-US" i="1" dirty="0">
                <a:solidFill>
                  <a:prstClr val="black"/>
                </a:solidFill>
                <a:latin typeface="Arial Narrow"/>
                <a:cs typeface="Arial Narrow"/>
              </a:rPr>
              <a:t>“Hypercat was established in the </a:t>
            </a:r>
            <a:r>
              <a:rPr lang="en-US" i="1" dirty="0" smtClean="0">
                <a:solidFill>
                  <a:prstClr val="black"/>
                </a:solidFill>
                <a:latin typeface="Arial Narrow"/>
                <a:cs typeface="Arial Narrow"/>
              </a:rPr>
              <a:t>UK with </a:t>
            </a:r>
            <a:r>
              <a:rPr lang="en-US" i="1" dirty="0">
                <a:solidFill>
                  <a:prstClr val="black"/>
                </a:solidFill>
                <a:latin typeface="Arial Narrow"/>
                <a:cs typeface="Arial Narrow"/>
              </a:rPr>
              <a:t>government support to enable Britain to take a lead on smart city investments.  We are very pleased to help build on the success of Hypercat by supporting its launch in Australia as an Anglo-Australian collaboration in smart cities and IoT</a:t>
            </a:r>
            <a:r>
              <a:rPr lang="en-US" i="1" dirty="0" smtClean="0">
                <a:solidFill>
                  <a:prstClr val="black"/>
                </a:solidFill>
                <a:latin typeface="Arial Narrow"/>
                <a:cs typeface="Arial Narrow"/>
              </a:rPr>
              <a:t>.”</a:t>
            </a:r>
          </a:p>
          <a:p>
            <a:r>
              <a:rPr lang="en-US" b="1" i="1" dirty="0">
                <a:solidFill>
                  <a:prstClr val="black"/>
                </a:solidFill>
                <a:latin typeface="Arial Narrow"/>
                <a:cs typeface="Arial Narrow"/>
              </a:rPr>
              <a:t>Nick </a:t>
            </a:r>
            <a:r>
              <a:rPr lang="en-US" b="1" i="1" dirty="0" err="1">
                <a:solidFill>
                  <a:prstClr val="black"/>
                </a:solidFill>
                <a:latin typeface="Arial Narrow"/>
                <a:cs typeface="Arial Narrow"/>
              </a:rPr>
              <a:t>McInnes</a:t>
            </a:r>
            <a:r>
              <a:rPr lang="en-US" b="1" i="1" dirty="0">
                <a:solidFill>
                  <a:prstClr val="black"/>
                </a:solidFill>
                <a:latin typeface="Arial Narrow"/>
                <a:cs typeface="Arial Narrow"/>
              </a:rPr>
              <a:t>, British Consul General</a:t>
            </a:r>
          </a:p>
        </p:txBody>
      </p:sp>
      <p:sp>
        <p:nvSpPr>
          <p:cNvPr id="10" name="TextBox 9"/>
          <p:cNvSpPr txBox="1"/>
          <p:nvPr/>
        </p:nvSpPr>
        <p:spPr>
          <a:xfrm>
            <a:off x="298406" y="1207354"/>
            <a:ext cx="11090954" cy="400110"/>
          </a:xfrm>
          <a:prstGeom prst="rect">
            <a:avLst/>
          </a:prstGeom>
          <a:noFill/>
        </p:spPr>
        <p:txBody>
          <a:bodyPr wrap="square" rtlCol="0">
            <a:spAutoFit/>
          </a:bodyPr>
          <a:lstStyle/>
          <a:p>
            <a:r>
              <a:rPr lang="en-US" sz="2000" dirty="0" err="1" smtClean="0">
                <a:solidFill>
                  <a:prstClr val="black">
                    <a:lumMod val="75000"/>
                    <a:lumOff val="25000"/>
                  </a:prstClr>
                </a:solidFill>
                <a:latin typeface="Arial Narrow"/>
                <a:cs typeface="Arial Narrow"/>
              </a:rPr>
              <a:t>Hypercat</a:t>
            </a:r>
            <a:r>
              <a:rPr lang="en-US" sz="2000" dirty="0" smtClean="0">
                <a:solidFill>
                  <a:prstClr val="black">
                    <a:lumMod val="75000"/>
                    <a:lumOff val="25000"/>
                  </a:prstClr>
                </a:solidFill>
                <a:latin typeface="Arial Narrow"/>
                <a:cs typeface="Arial Narrow"/>
              </a:rPr>
              <a:t> was launched today by the Australian government as an Anglo-Australian collaboration in Smart Cities</a:t>
            </a:r>
            <a:endParaRPr lang="en-US" sz="2000" dirty="0">
              <a:solidFill>
                <a:prstClr val="black">
                  <a:lumMod val="75000"/>
                  <a:lumOff val="25000"/>
                </a:prstClr>
              </a:solidFill>
              <a:latin typeface="Arial Narrow"/>
              <a:cs typeface="Arial Narrow"/>
            </a:endParaRPr>
          </a:p>
        </p:txBody>
      </p:sp>
    </p:spTree>
    <p:extLst>
      <p:ext uri="{BB962C8B-B14F-4D97-AF65-F5344CB8AC3E}">
        <p14:creationId xmlns:p14="http://schemas.microsoft.com/office/powerpoint/2010/main" val="35044519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227446" y="284368"/>
            <a:ext cx="9274494" cy="755672"/>
          </a:xfrm>
          <a:custGeom>
            <a:avLst/>
            <a:gdLst>
              <a:gd name="connsiteX0" fmla="*/ 18954 w 10272933"/>
              <a:gd name="connsiteY0" fmla="*/ 0 h 720398"/>
              <a:gd name="connsiteX1" fmla="*/ 10272933 w 10272933"/>
              <a:gd name="connsiteY1" fmla="*/ 18958 h 720398"/>
              <a:gd name="connsiteX2" fmla="*/ 9780135 w 10272933"/>
              <a:gd name="connsiteY2" fmla="*/ 720398 h 720398"/>
              <a:gd name="connsiteX3" fmla="*/ 0 w 10272933"/>
              <a:gd name="connsiteY3" fmla="*/ 720398 h 720398"/>
              <a:gd name="connsiteX4" fmla="*/ 18954 w 10272933"/>
              <a:gd name="connsiteY4" fmla="*/ 0 h 72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933" h="720398">
                <a:moveTo>
                  <a:pt x="18954" y="0"/>
                </a:moveTo>
                <a:lnTo>
                  <a:pt x="10272933" y="18958"/>
                </a:lnTo>
                <a:lnTo>
                  <a:pt x="9780135" y="720398"/>
                </a:lnTo>
                <a:lnTo>
                  <a:pt x="0" y="720398"/>
                </a:lnTo>
                <a:lnTo>
                  <a:pt x="18954" y="0"/>
                </a:lnTo>
                <a:close/>
              </a:path>
            </a:pathLst>
          </a:cu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p:nvSpPr>
        <p:spPr>
          <a:xfrm>
            <a:off x="376895" y="364745"/>
            <a:ext cx="9238559" cy="477054"/>
          </a:xfrm>
          <a:prstGeom prst="rect">
            <a:avLst/>
          </a:prstGeom>
          <a:noFill/>
        </p:spPr>
        <p:txBody>
          <a:bodyPr wrap="square" rtlCol="0">
            <a:spAutoFit/>
          </a:bodyPr>
          <a:lstStyle/>
          <a:p>
            <a:pPr>
              <a:lnSpc>
                <a:spcPct val="130000"/>
              </a:lnSpc>
              <a:spcBef>
                <a:spcPts val="1200"/>
              </a:spcBef>
              <a:spcAft>
                <a:spcPts val="1200"/>
              </a:spcAft>
            </a:pPr>
            <a:r>
              <a:rPr lang="en-US" sz="2000" b="1" dirty="0">
                <a:solidFill>
                  <a:prstClr val="black"/>
                </a:solidFill>
                <a:latin typeface="Arial Narrow"/>
                <a:cs typeface="Arial Narrow"/>
              </a:rPr>
              <a:t>A COLLABORATION BETWEEN STANDARDS DEVELOPMENT ORGANISATIONS</a:t>
            </a:r>
          </a:p>
        </p:txBody>
      </p:sp>
      <p:pic>
        <p:nvPicPr>
          <p:cNvPr id="6" name="Picture 5" descr="145633196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232" y="472187"/>
            <a:ext cx="2078279" cy="508745"/>
          </a:xfrm>
          <a:prstGeom prst="rect">
            <a:avLst/>
          </a:prstGeom>
        </p:spPr>
      </p:pic>
      <p:sp>
        <p:nvSpPr>
          <p:cNvPr id="7" name="Parallelogram 6"/>
          <p:cNvSpPr/>
          <p:nvPr/>
        </p:nvSpPr>
        <p:spPr>
          <a:xfrm>
            <a:off x="9197254" y="319642"/>
            <a:ext cx="739201" cy="720398"/>
          </a:xfrm>
          <a:prstGeom prst="parallelogram">
            <a:avLst>
              <a:gd name="adj" fmla="val 59932"/>
            </a:avLst>
          </a:prstGeom>
          <a:solidFill>
            <a:srgbClr val="D07C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9" name="Rounded Rectangle 8"/>
          <p:cNvSpPr/>
          <p:nvPr/>
        </p:nvSpPr>
        <p:spPr>
          <a:xfrm>
            <a:off x="5383704" y="1871573"/>
            <a:ext cx="1352144" cy="708526"/>
          </a:xfrm>
          <a:prstGeom prst="roundRect">
            <a:avLst/>
          </a:prstGeom>
          <a:solidFill>
            <a:srgbClr val="CC292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smtClean="0">
                <a:solidFill>
                  <a:prstClr val="white"/>
                </a:solidFill>
                <a:latin typeface="Arial Narrow"/>
                <a:cs typeface="Arial Narrow"/>
              </a:rPr>
              <a:t>Smart cities</a:t>
            </a:r>
            <a:endParaRPr lang="en-GB" sz="1400" dirty="0">
              <a:solidFill>
                <a:prstClr val="white"/>
              </a:solidFill>
              <a:latin typeface="Arial Narrow"/>
              <a:cs typeface="Arial Narrow"/>
            </a:endParaRPr>
          </a:p>
        </p:txBody>
      </p:sp>
      <p:sp>
        <p:nvSpPr>
          <p:cNvPr id="10" name="Rounded Rectangle 9"/>
          <p:cNvSpPr/>
          <p:nvPr/>
        </p:nvSpPr>
        <p:spPr>
          <a:xfrm>
            <a:off x="2190474" y="1871573"/>
            <a:ext cx="1352144" cy="708526"/>
          </a:xfrm>
          <a:prstGeom prst="roundRect">
            <a:avLst/>
          </a:prstGeom>
          <a:solidFill>
            <a:srgbClr val="CC292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smtClean="0">
                <a:solidFill>
                  <a:prstClr val="white"/>
                </a:solidFill>
                <a:latin typeface="Arial Narrow"/>
                <a:cs typeface="Arial Narrow"/>
              </a:rPr>
              <a:t>Digital health</a:t>
            </a:r>
            <a:endParaRPr lang="en-GB" sz="1400" dirty="0">
              <a:solidFill>
                <a:prstClr val="white"/>
              </a:solidFill>
              <a:latin typeface="Arial Narrow"/>
              <a:cs typeface="Arial Narrow"/>
            </a:endParaRPr>
          </a:p>
        </p:txBody>
      </p:sp>
      <p:sp>
        <p:nvSpPr>
          <p:cNvPr id="11" name="Rounded Rectangle 10"/>
          <p:cNvSpPr/>
          <p:nvPr/>
        </p:nvSpPr>
        <p:spPr>
          <a:xfrm>
            <a:off x="3787089" y="1871573"/>
            <a:ext cx="1352144" cy="708526"/>
          </a:xfrm>
          <a:prstGeom prst="roundRect">
            <a:avLst/>
          </a:prstGeom>
          <a:solidFill>
            <a:srgbClr val="CC292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smtClean="0">
                <a:solidFill>
                  <a:prstClr val="white"/>
                </a:solidFill>
                <a:latin typeface="Arial Narrow"/>
                <a:cs typeface="Arial Narrow"/>
              </a:rPr>
              <a:t>Connected &amp; autonomous vehicles</a:t>
            </a:r>
            <a:endParaRPr lang="en-GB" sz="1400" dirty="0">
              <a:solidFill>
                <a:prstClr val="white"/>
              </a:solidFill>
              <a:latin typeface="Arial Narrow"/>
              <a:cs typeface="Arial Narrow"/>
            </a:endParaRPr>
          </a:p>
        </p:txBody>
      </p:sp>
      <p:sp>
        <p:nvSpPr>
          <p:cNvPr id="12" name="Rounded Rectangle 11"/>
          <p:cNvSpPr/>
          <p:nvPr/>
        </p:nvSpPr>
        <p:spPr>
          <a:xfrm>
            <a:off x="6980319" y="1871573"/>
            <a:ext cx="1352144" cy="708526"/>
          </a:xfrm>
          <a:prstGeom prst="roundRect">
            <a:avLst/>
          </a:prstGeom>
          <a:solidFill>
            <a:srgbClr val="CC292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smtClean="0">
                <a:solidFill>
                  <a:prstClr val="white"/>
                </a:solidFill>
                <a:latin typeface="Arial Narrow"/>
                <a:cs typeface="Arial Narrow"/>
              </a:rPr>
              <a:t>Digital manufacturing</a:t>
            </a:r>
            <a:endParaRPr lang="en-GB" sz="1400" dirty="0">
              <a:solidFill>
                <a:prstClr val="white"/>
              </a:solidFill>
              <a:latin typeface="Arial Narrow"/>
              <a:cs typeface="Arial Narrow"/>
            </a:endParaRPr>
          </a:p>
        </p:txBody>
      </p:sp>
      <p:sp>
        <p:nvSpPr>
          <p:cNvPr id="13" name="Rounded Rectangle 12"/>
          <p:cNvSpPr/>
          <p:nvPr/>
        </p:nvSpPr>
        <p:spPr>
          <a:xfrm>
            <a:off x="8576934" y="1871573"/>
            <a:ext cx="1352144" cy="708526"/>
          </a:xfrm>
          <a:prstGeom prst="roundRect">
            <a:avLst/>
          </a:prstGeom>
          <a:solidFill>
            <a:srgbClr val="CC292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a:solidFill>
                  <a:prstClr val="white"/>
                </a:solidFill>
                <a:latin typeface="Arial Narrow"/>
                <a:cs typeface="Arial Narrow"/>
              </a:rPr>
              <a:t>BIM Level </a:t>
            </a:r>
            <a:r>
              <a:rPr lang="en-GB" sz="1400" dirty="0" smtClean="0">
                <a:solidFill>
                  <a:prstClr val="white"/>
                </a:solidFill>
                <a:latin typeface="Arial Narrow"/>
                <a:cs typeface="Arial Narrow"/>
              </a:rPr>
              <a:t>3</a:t>
            </a:r>
            <a:endParaRPr lang="en-GB" sz="1400" dirty="0">
              <a:solidFill>
                <a:prstClr val="white"/>
              </a:solidFill>
              <a:latin typeface="Arial Narrow"/>
              <a:cs typeface="Arial Narrow"/>
            </a:endParaRPr>
          </a:p>
        </p:txBody>
      </p:sp>
      <p:sp>
        <p:nvSpPr>
          <p:cNvPr id="14" name="Rounded Rectangle 13"/>
          <p:cNvSpPr/>
          <p:nvPr/>
        </p:nvSpPr>
        <p:spPr>
          <a:xfrm>
            <a:off x="10173547" y="1871573"/>
            <a:ext cx="1352144" cy="708526"/>
          </a:xfrm>
          <a:prstGeom prst="roundRect">
            <a:avLst/>
          </a:prstGeom>
          <a:solidFill>
            <a:srgbClr val="CC292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smtClean="0">
                <a:solidFill>
                  <a:prstClr val="white"/>
                </a:solidFill>
                <a:latin typeface="Arial Narrow"/>
                <a:cs typeface="Arial Narrow"/>
              </a:rPr>
              <a:t>Smart transport</a:t>
            </a:r>
            <a:endParaRPr lang="en-GB" sz="1400" dirty="0">
              <a:solidFill>
                <a:prstClr val="white"/>
              </a:solidFill>
              <a:latin typeface="Arial Narrow"/>
              <a:cs typeface="Arial Narrow"/>
            </a:endParaRPr>
          </a:p>
        </p:txBody>
      </p:sp>
      <p:sp>
        <p:nvSpPr>
          <p:cNvPr id="15" name="Rounded Rectangle 14"/>
          <p:cNvSpPr/>
          <p:nvPr/>
        </p:nvSpPr>
        <p:spPr>
          <a:xfrm>
            <a:off x="593859" y="1871573"/>
            <a:ext cx="1352144" cy="708526"/>
          </a:xfrm>
          <a:prstGeom prst="roundRect">
            <a:avLst/>
          </a:prstGeom>
          <a:solidFill>
            <a:srgbClr val="CC292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400" dirty="0" smtClean="0">
                <a:solidFill>
                  <a:prstClr val="white"/>
                </a:solidFill>
                <a:latin typeface="Arial Narrow"/>
                <a:cs typeface="Arial Narrow"/>
              </a:rPr>
              <a:t>Smart infrastructure</a:t>
            </a:r>
            <a:endParaRPr lang="en-GB" sz="1400" dirty="0">
              <a:solidFill>
                <a:prstClr val="white"/>
              </a:solidFill>
              <a:latin typeface="Arial Narrow"/>
              <a:cs typeface="Arial Narrow"/>
            </a:endParaRPr>
          </a:p>
        </p:txBody>
      </p:sp>
      <p:cxnSp>
        <p:nvCxnSpPr>
          <p:cNvPr id="16" name="Curved Connector 15"/>
          <p:cNvCxnSpPr>
            <a:endCxn id="15" idx="2"/>
          </p:cNvCxnSpPr>
          <p:nvPr/>
        </p:nvCxnSpPr>
        <p:spPr>
          <a:xfrm rot="10800000">
            <a:off x="1269931" y="2580100"/>
            <a:ext cx="4266116" cy="1091419"/>
          </a:xfrm>
          <a:prstGeom prst="curved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Curved Connector 16"/>
          <p:cNvCxnSpPr>
            <a:endCxn id="10" idx="2"/>
          </p:cNvCxnSpPr>
          <p:nvPr/>
        </p:nvCxnSpPr>
        <p:spPr>
          <a:xfrm rot="10800000">
            <a:off x="2866547" y="2580100"/>
            <a:ext cx="2837645" cy="1091421"/>
          </a:xfrm>
          <a:prstGeom prst="curved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Curved Connector 17"/>
          <p:cNvCxnSpPr>
            <a:endCxn id="11" idx="2"/>
          </p:cNvCxnSpPr>
          <p:nvPr/>
        </p:nvCxnSpPr>
        <p:spPr>
          <a:xfrm rot="10800000">
            <a:off x="4463161" y="2580099"/>
            <a:ext cx="1568374" cy="1091410"/>
          </a:xfrm>
          <a:prstGeom prst="curved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9" idx="2"/>
          </p:cNvCxnSpPr>
          <p:nvPr/>
        </p:nvCxnSpPr>
        <p:spPr>
          <a:xfrm flipV="1">
            <a:off x="6038381" y="2580099"/>
            <a:ext cx="21395" cy="109142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Curved Connector 19"/>
          <p:cNvCxnSpPr>
            <a:endCxn id="12" idx="2"/>
          </p:cNvCxnSpPr>
          <p:nvPr/>
        </p:nvCxnSpPr>
        <p:spPr>
          <a:xfrm flipV="1">
            <a:off x="5704181" y="2580099"/>
            <a:ext cx="1952210" cy="1091410"/>
          </a:xfrm>
          <a:prstGeom prst="curved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Curved Connector 20"/>
          <p:cNvCxnSpPr>
            <a:endCxn id="13" idx="2"/>
          </p:cNvCxnSpPr>
          <p:nvPr/>
        </p:nvCxnSpPr>
        <p:spPr>
          <a:xfrm flipV="1">
            <a:off x="5704180" y="2580099"/>
            <a:ext cx="3548826" cy="1091410"/>
          </a:xfrm>
          <a:prstGeom prst="curved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Curved Connector 21"/>
          <p:cNvCxnSpPr>
            <a:endCxn id="14" idx="2"/>
          </p:cNvCxnSpPr>
          <p:nvPr/>
        </p:nvCxnSpPr>
        <p:spPr>
          <a:xfrm flipV="1">
            <a:off x="6038381" y="2580099"/>
            <a:ext cx="4811238" cy="1091423"/>
          </a:xfrm>
          <a:prstGeom prst="curved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1310344" y="5354707"/>
            <a:ext cx="1591691" cy="728592"/>
          </a:xfrm>
          <a:prstGeom prst="roundRect">
            <a:avLst/>
          </a:prstGeom>
          <a:solidFill>
            <a:srgbClr val="12468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smtClean="0">
                <a:solidFill>
                  <a:prstClr val="white"/>
                </a:solidFill>
                <a:latin typeface="Arial Narrow"/>
                <a:cs typeface="Arial Narrow"/>
              </a:rPr>
              <a:t>Platform A</a:t>
            </a:r>
            <a:endParaRPr lang="en-GB" sz="1400" dirty="0">
              <a:solidFill>
                <a:prstClr val="white"/>
              </a:solidFill>
              <a:latin typeface="Arial Narrow"/>
              <a:cs typeface="Arial Narrow"/>
            </a:endParaRPr>
          </a:p>
        </p:txBody>
      </p:sp>
      <p:sp>
        <p:nvSpPr>
          <p:cNvPr id="24" name="Rounded Rectangle 23"/>
          <p:cNvSpPr/>
          <p:nvPr/>
        </p:nvSpPr>
        <p:spPr>
          <a:xfrm>
            <a:off x="3290182" y="5354706"/>
            <a:ext cx="1591691" cy="728592"/>
          </a:xfrm>
          <a:prstGeom prst="roundRect">
            <a:avLst/>
          </a:prstGeom>
          <a:solidFill>
            <a:srgbClr val="12468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a:solidFill>
                  <a:prstClr val="white"/>
                </a:solidFill>
                <a:latin typeface="Arial Narrow"/>
                <a:cs typeface="Arial Narrow"/>
              </a:rPr>
              <a:t>Platform </a:t>
            </a:r>
            <a:r>
              <a:rPr lang="en-GB" sz="1400" dirty="0" smtClean="0">
                <a:solidFill>
                  <a:prstClr val="white"/>
                </a:solidFill>
                <a:latin typeface="Arial Narrow"/>
                <a:cs typeface="Arial Narrow"/>
              </a:rPr>
              <a:t>B</a:t>
            </a:r>
            <a:endParaRPr lang="en-GB" sz="1400" dirty="0">
              <a:solidFill>
                <a:prstClr val="white"/>
              </a:solidFill>
              <a:latin typeface="Arial Narrow"/>
              <a:cs typeface="Arial Narrow"/>
            </a:endParaRPr>
          </a:p>
        </p:txBody>
      </p:sp>
      <p:sp>
        <p:nvSpPr>
          <p:cNvPr id="25" name="Rounded Rectangle 24"/>
          <p:cNvSpPr/>
          <p:nvPr/>
        </p:nvSpPr>
        <p:spPr>
          <a:xfrm>
            <a:off x="5270021" y="5354707"/>
            <a:ext cx="1591691" cy="728592"/>
          </a:xfrm>
          <a:prstGeom prst="roundRect">
            <a:avLst/>
          </a:prstGeom>
          <a:solidFill>
            <a:srgbClr val="12468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a:solidFill>
                  <a:prstClr val="white"/>
                </a:solidFill>
                <a:latin typeface="Arial Narrow"/>
                <a:cs typeface="Arial Narrow"/>
              </a:rPr>
              <a:t>Platform </a:t>
            </a:r>
            <a:r>
              <a:rPr lang="en-GB" sz="1400" dirty="0" smtClean="0">
                <a:solidFill>
                  <a:prstClr val="white"/>
                </a:solidFill>
                <a:latin typeface="Arial Narrow"/>
                <a:cs typeface="Arial Narrow"/>
              </a:rPr>
              <a:t>C</a:t>
            </a:r>
            <a:endParaRPr lang="en-GB" sz="1400" dirty="0">
              <a:solidFill>
                <a:prstClr val="white"/>
              </a:solidFill>
              <a:latin typeface="Arial Narrow"/>
              <a:cs typeface="Arial Narrow"/>
            </a:endParaRPr>
          </a:p>
        </p:txBody>
      </p:sp>
      <p:sp>
        <p:nvSpPr>
          <p:cNvPr id="26" name="Rounded Rectangle 25"/>
          <p:cNvSpPr/>
          <p:nvPr/>
        </p:nvSpPr>
        <p:spPr>
          <a:xfrm>
            <a:off x="7249860" y="5366872"/>
            <a:ext cx="1591691" cy="728592"/>
          </a:xfrm>
          <a:prstGeom prst="roundRect">
            <a:avLst/>
          </a:prstGeom>
          <a:solidFill>
            <a:srgbClr val="12468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a:solidFill>
                  <a:prstClr val="white"/>
                </a:solidFill>
                <a:latin typeface="Arial Narrow"/>
                <a:cs typeface="Arial Narrow"/>
              </a:rPr>
              <a:t>Platform </a:t>
            </a:r>
            <a:r>
              <a:rPr lang="en-GB" sz="1400" dirty="0" smtClean="0">
                <a:solidFill>
                  <a:prstClr val="white"/>
                </a:solidFill>
                <a:latin typeface="Arial Narrow"/>
                <a:cs typeface="Arial Narrow"/>
              </a:rPr>
              <a:t>D</a:t>
            </a:r>
            <a:endParaRPr lang="en-GB" sz="1400" dirty="0">
              <a:solidFill>
                <a:prstClr val="white"/>
              </a:solidFill>
              <a:latin typeface="Arial Narrow"/>
              <a:cs typeface="Arial Narrow"/>
            </a:endParaRPr>
          </a:p>
        </p:txBody>
      </p:sp>
      <p:sp>
        <p:nvSpPr>
          <p:cNvPr id="27" name="Rounded Rectangle 26"/>
          <p:cNvSpPr/>
          <p:nvPr/>
        </p:nvSpPr>
        <p:spPr>
          <a:xfrm>
            <a:off x="9229698" y="5359438"/>
            <a:ext cx="1591691" cy="728592"/>
          </a:xfrm>
          <a:prstGeom prst="roundRect">
            <a:avLst/>
          </a:prstGeom>
          <a:solidFill>
            <a:srgbClr val="12468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400" dirty="0">
                <a:solidFill>
                  <a:prstClr val="white"/>
                </a:solidFill>
                <a:latin typeface="Arial Narrow"/>
                <a:cs typeface="Arial Narrow"/>
              </a:rPr>
              <a:t>Platform </a:t>
            </a:r>
            <a:r>
              <a:rPr lang="en-GB" sz="1400" dirty="0" smtClean="0">
                <a:solidFill>
                  <a:prstClr val="white"/>
                </a:solidFill>
                <a:latin typeface="Arial Narrow"/>
                <a:cs typeface="Arial Narrow"/>
              </a:rPr>
              <a:t>E</a:t>
            </a:r>
            <a:endParaRPr lang="en-GB" sz="1400" dirty="0">
              <a:solidFill>
                <a:prstClr val="white"/>
              </a:solidFill>
              <a:latin typeface="Arial Narrow"/>
              <a:cs typeface="Arial Narrow"/>
            </a:endParaRPr>
          </a:p>
        </p:txBody>
      </p:sp>
      <p:cxnSp>
        <p:nvCxnSpPr>
          <p:cNvPr id="28" name="Curved Connector 27"/>
          <p:cNvCxnSpPr>
            <a:stCxn id="23" idx="0"/>
          </p:cNvCxnSpPr>
          <p:nvPr/>
        </p:nvCxnSpPr>
        <p:spPr>
          <a:xfrm rot="5400000" flipH="1" flipV="1">
            <a:off x="3599670" y="2922841"/>
            <a:ext cx="938387" cy="3925347"/>
          </a:xfrm>
          <a:prstGeom prst="curved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24" idx="0"/>
          </p:cNvCxnSpPr>
          <p:nvPr/>
        </p:nvCxnSpPr>
        <p:spPr>
          <a:xfrm rot="5400000" flipH="1" flipV="1">
            <a:off x="4589589" y="3912759"/>
            <a:ext cx="938386" cy="1945509"/>
          </a:xfrm>
          <a:prstGeom prst="curved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26" idx="0"/>
          </p:cNvCxnSpPr>
          <p:nvPr/>
        </p:nvCxnSpPr>
        <p:spPr>
          <a:xfrm rot="16200000" flipV="1">
            <a:off x="6566770" y="3887935"/>
            <a:ext cx="950550" cy="2007323"/>
          </a:xfrm>
          <a:prstGeom prst="curved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Curved Connector 30"/>
          <p:cNvCxnSpPr>
            <a:stCxn id="27" idx="0"/>
          </p:cNvCxnSpPr>
          <p:nvPr/>
        </p:nvCxnSpPr>
        <p:spPr>
          <a:xfrm rot="16200000" flipV="1">
            <a:off x="7617138" y="2951031"/>
            <a:ext cx="943117" cy="3873697"/>
          </a:xfrm>
          <a:prstGeom prst="curvedConnector2">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Curved Connector 31"/>
          <p:cNvCxnSpPr/>
          <p:nvPr/>
        </p:nvCxnSpPr>
        <p:spPr>
          <a:xfrm rot="5400000" flipH="1" flipV="1">
            <a:off x="5151691" y="4482228"/>
            <a:ext cx="1764490" cy="4799"/>
          </a:xfrm>
          <a:prstGeom prst="curvedConnector3">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3" name="Picture 6" descr="BS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3349" y="2820146"/>
            <a:ext cx="818214" cy="514911"/>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Rectangle 33"/>
          <p:cNvSpPr/>
          <p:nvPr/>
        </p:nvSpPr>
        <p:spPr>
          <a:xfrm>
            <a:off x="4866779" y="6262970"/>
            <a:ext cx="2415332" cy="369332"/>
          </a:xfrm>
          <a:prstGeom prst="rect">
            <a:avLst/>
          </a:prstGeom>
        </p:spPr>
        <p:txBody>
          <a:bodyPr wrap="none">
            <a:spAutoFit/>
          </a:bodyPr>
          <a:lstStyle/>
          <a:p>
            <a:pPr algn="ctr"/>
            <a:r>
              <a:rPr lang="en-GB" dirty="0" smtClean="0">
                <a:solidFill>
                  <a:prstClr val="black"/>
                </a:solidFill>
                <a:latin typeface="Arial Narrow"/>
                <a:cs typeface="Arial Narrow"/>
              </a:rPr>
              <a:t>Bridging </a:t>
            </a:r>
            <a:r>
              <a:rPr lang="en-GB" dirty="0">
                <a:solidFill>
                  <a:prstClr val="black"/>
                </a:solidFill>
                <a:latin typeface="Arial Narrow"/>
                <a:cs typeface="Arial Narrow"/>
              </a:rPr>
              <a:t>isolated platforms</a:t>
            </a:r>
          </a:p>
        </p:txBody>
      </p:sp>
      <p:pic>
        <p:nvPicPr>
          <p:cNvPr id="35" name="Picture 4" descr="https://upload.wikimedia.org/wikipedia/commons/thumb/e/ed/W3C%C2%AE_Icon.svg/2000px-W3C%C2%AE_Icon.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4819" y="4638838"/>
            <a:ext cx="788156" cy="536734"/>
          </a:xfrm>
          <a:prstGeom prst="rect">
            <a:avLst/>
          </a:prstGeom>
          <a:solidFill>
            <a:schemeClr val="bg1"/>
          </a:solidFill>
          <a:extLst/>
        </p:spPr>
      </p:pic>
      <p:pic>
        <p:nvPicPr>
          <p:cNvPr id="3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0095"/>
          <a:stretch/>
        </p:blipFill>
        <p:spPr bwMode="auto">
          <a:xfrm>
            <a:off x="6211375" y="3782189"/>
            <a:ext cx="1875706" cy="43903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7" name="Rectangle 36"/>
          <p:cNvSpPr/>
          <p:nvPr/>
        </p:nvSpPr>
        <p:spPr>
          <a:xfrm>
            <a:off x="4465881" y="3851193"/>
            <a:ext cx="1436887" cy="369332"/>
          </a:xfrm>
          <a:prstGeom prst="rect">
            <a:avLst/>
          </a:prstGeom>
        </p:spPr>
        <p:txBody>
          <a:bodyPr wrap="none">
            <a:spAutoFit/>
          </a:bodyPr>
          <a:lstStyle/>
          <a:p>
            <a:pPr algn="ctr"/>
            <a:r>
              <a:rPr lang="en-GB" dirty="0" smtClean="0">
                <a:solidFill>
                  <a:prstClr val="black"/>
                </a:solidFill>
                <a:latin typeface="Arial Narrow"/>
                <a:cs typeface="Arial Narrow"/>
              </a:rPr>
              <a:t>Bridge building</a:t>
            </a:r>
            <a:endParaRPr lang="en-GB" dirty="0">
              <a:solidFill>
                <a:prstClr val="black"/>
              </a:solidFill>
              <a:latin typeface="Arial Narrow"/>
              <a:cs typeface="Arial Narrow"/>
            </a:endParaRPr>
          </a:p>
        </p:txBody>
      </p:sp>
      <p:sp>
        <p:nvSpPr>
          <p:cNvPr id="71" name="Rectangle 70"/>
          <p:cNvSpPr/>
          <p:nvPr/>
        </p:nvSpPr>
        <p:spPr>
          <a:xfrm>
            <a:off x="2518842" y="1280850"/>
            <a:ext cx="7035137" cy="369332"/>
          </a:xfrm>
          <a:prstGeom prst="rect">
            <a:avLst/>
          </a:prstGeom>
        </p:spPr>
        <p:txBody>
          <a:bodyPr wrap="none">
            <a:spAutoFit/>
          </a:bodyPr>
          <a:lstStyle/>
          <a:p>
            <a:pPr algn="ctr"/>
            <a:r>
              <a:rPr lang="en-GB" dirty="0" smtClean="0">
                <a:solidFill>
                  <a:prstClr val="black"/>
                </a:solidFill>
                <a:latin typeface="Arial Narrow"/>
                <a:cs typeface="Arial Narrow"/>
              </a:rPr>
              <a:t>Convening communities, finding consensus and accelerating market development</a:t>
            </a:r>
            <a:endParaRPr lang="en-GB" dirty="0">
              <a:solidFill>
                <a:prstClr val="black"/>
              </a:solidFill>
              <a:latin typeface="Arial Narrow"/>
              <a:cs typeface="Arial Narrow"/>
            </a:endParaRPr>
          </a:p>
        </p:txBody>
      </p:sp>
    </p:spTree>
    <p:extLst>
      <p:ext uri="{BB962C8B-B14F-4D97-AF65-F5344CB8AC3E}">
        <p14:creationId xmlns:p14="http://schemas.microsoft.com/office/powerpoint/2010/main" val="173547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227446" y="284368"/>
            <a:ext cx="9274494" cy="755672"/>
          </a:xfrm>
          <a:custGeom>
            <a:avLst/>
            <a:gdLst>
              <a:gd name="connsiteX0" fmla="*/ 18954 w 10272933"/>
              <a:gd name="connsiteY0" fmla="*/ 0 h 720398"/>
              <a:gd name="connsiteX1" fmla="*/ 10272933 w 10272933"/>
              <a:gd name="connsiteY1" fmla="*/ 18958 h 720398"/>
              <a:gd name="connsiteX2" fmla="*/ 9780135 w 10272933"/>
              <a:gd name="connsiteY2" fmla="*/ 720398 h 720398"/>
              <a:gd name="connsiteX3" fmla="*/ 0 w 10272933"/>
              <a:gd name="connsiteY3" fmla="*/ 720398 h 720398"/>
              <a:gd name="connsiteX4" fmla="*/ 18954 w 10272933"/>
              <a:gd name="connsiteY4" fmla="*/ 0 h 72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933" h="720398">
                <a:moveTo>
                  <a:pt x="18954" y="0"/>
                </a:moveTo>
                <a:lnTo>
                  <a:pt x="10272933" y="18958"/>
                </a:lnTo>
                <a:lnTo>
                  <a:pt x="9780135" y="720398"/>
                </a:lnTo>
                <a:lnTo>
                  <a:pt x="0" y="720398"/>
                </a:lnTo>
                <a:lnTo>
                  <a:pt x="18954" y="0"/>
                </a:lnTo>
                <a:close/>
              </a:path>
            </a:pathLst>
          </a:cu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p:nvSpPr>
        <p:spPr>
          <a:xfrm>
            <a:off x="376895" y="364745"/>
            <a:ext cx="9238559" cy="449097"/>
          </a:xfrm>
          <a:prstGeom prst="rect">
            <a:avLst/>
          </a:prstGeom>
          <a:noFill/>
        </p:spPr>
        <p:txBody>
          <a:bodyPr wrap="square" rtlCol="0">
            <a:spAutoFit/>
          </a:bodyPr>
          <a:lstStyle/>
          <a:p>
            <a:pPr>
              <a:lnSpc>
                <a:spcPct val="130000"/>
              </a:lnSpc>
              <a:spcBef>
                <a:spcPts val="1200"/>
              </a:spcBef>
              <a:spcAft>
                <a:spcPts val="1200"/>
              </a:spcAft>
            </a:pPr>
            <a:r>
              <a:rPr lang="en-US" sz="2000" b="1" dirty="0" smtClean="0">
                <a:solidFill>
                  <a:prstClr val="black"/>
                </a:solidFill>
                <a:latin typeface="Arial Narrow"/>
                <a:cs typeface="Arial Narrow"/>
              </a:rPr>
              <a:t>INTEROPERABILITY CORE TO ECONOMIC IMPACT</a:t>
            </a:r>
            <a:endParaRPr lang="en-US" sz="2000" b="1" dirty="0">
              <a:solidFill>
                <a:prstClr val="black"/>
              </a:solidFill>
              <a:latin typeface="Arial Narrow"/>
              <a:cs typeface="Arial Narrow"/>
            </a:endParaRPr>
          </a:p>
        </p:txBody>
      </p:sp>
      <p:pic>
        <p:nvPicPr>
          <p:cNvPr id="6" name="Picture 5" descr="145633196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232" y="472187"/>
            <a:ext cx="2078279" cy="508745"/>
          </a:xfrm>
          <a:prstGeom prst="rect">
            <a:avLst/>
          </a:prstGeom>
        </p:spPr>
      </p:pic>
      <p:sp>
        <p:nvSpPr>
          <p:cNvPr id="7" name="Parallelogram 6"/>
          <p:cNvSpPr/>
          <p:nvPr/>
        </p:nvSpPr>
        <p:spPr>
          <a:xfrm>
            <a:off x="9197254" y="319642"/>
            <a:ext cx="739201" cy="720398"/>
          </a:xfrm>
          <a:prstGeom prst="parallelogram">
            <a:avLst>
              <a:gd name="adj" fmla="val 59932"/>
            </a:avLst>
          </a:prstGeom>
          <a:solidFill>
            <a:srgbClr val="D07C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38" name="Picture 37" descr="Screen Shot 2015-07-06 at 10.21.01.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70662" y="1688975"/>
            <a:ext cx="5061785" cy="4479351"/>
          </a:xfrm>
          <a:prstGeom prst="rect">
            <a:avLst/>
          </a:prstGeom>
          <a:ln>
            <a:solidFill>
              <a:schemeClr val="bg2">
                <a:lumMod val="25000"/>
              </a:schemeClr>
            </a:solidFill>
          </a:ln>
          <a:effectLst>
            <a:outerShdw blurRad="123825" dist="152400" dir="2700000" algn="tl" rotWithShape="0">
              <a:srgbClr val="000000">
                <a:alpha val="43000"/>
              </a:srgbClr>
            </a:outerShdw>
          </a:effectLst>
        </p:spPr>
      </p:pic>
      <p:pic>
        <p:nvPicPr>
          <p:cNvPr id="39" name="Picture 38" descr="Screen Shot 2015-07-06 at 10.24.16.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18927" y="3246618"/>
            <a:ext cx="3108272" cy="2584569"/>
          </a:xfrm>
          <a:prstGeom prst="rect">
            <a:avLst/>
          </a:prstGeom>
        </p:spPr>
      </p:pic>
      <p:sp>
        <p:nvSpPr>
          <p:cNvPr id="40" name="Rectangle 39"/>
          <p:cNvSpPr/>
          <p:nvPr/>
        </p:nvSpPr>
        <p:spPr>
          <a:xfrm>
            <a:off x="5870427" y="1517705"/>
            <a:ext cx="4387945" cy="1359549"/>
          </a:xfrm>
          <a:prstGeom prst="rect">
            <a:avLst/>
          </a:prstGeom>
          <a:solidFill>
            <a:srgbClr val="FFFFFF"/>
          </a:solidFill>
          <a:ln>
            <a:solidFill>
              <a:schemeClr val="tx1">
                <a:lumMod val="85000"/>
                <a:lumOff val="15000"/>
              </a:schemeClr>
            </a:solidFill>
          </a:ln>
          <a:effectLst>
            <a:outerShdw blurRad="304800" dist="38100" dir="270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pic>
        <p:nvPicPr>
          <p:cNvPr id="41" name="Picture 40" descr="Screen Shot 2015-07-06 at 10.21.01.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895152" y="2135675"/>
            <a:ext cx="4304428" cy="667415"/>
          </a:xfrm>
          <a:prstGeom prst="rect">
            <a:avLst/>
          </a:prstGeom>
          <a:solidFill>
            <a:srgbClr val="FFFFFF"/>
          </a:solidFill>
          <a:ln>
            <a:noFill/>
          </a:ln>
          <a:effectLst/>
        </p:spPr>
      </p:pic>
      <p:pic>
        <p:nvPicPr>
          <p:cNvPr id="42" name="Picture 41" descr="Screen Shot 2015-07-06 at 10.21.01.pn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895151" y="1577273"/>
            <a:ext cx="4313784" cy="589212"/>
          </a:xfrm>
          <a:prstGeom prst="rect">
            <a:avLst/>
          </a:prstGeom>
          <a:solidFill>
            <a:srgbClr val="FFFFFF"/>
          </a:solidFill>
          <a:ln>
            <a:noFill/>
          </a:ln>
          <a:effectLst/>
        </p:spPr>
      </p:pic>
      <p:sp>
        <p:nvSpPr>
          <p:cNvPr id="43" name="TextBox 42"/>
          <p:cNvSpPr txBox="1"/>
          <p:nvPr/>
        </p:nvSpPr>
        <p:spPr>
          <a:xfrm>
            <a:off x="818262" y="6302455"/>
            <a:ext cx="2963219" cy="261600"/>
          </a:xfrm>
          <a:prstGeom prst="rect">
            <a:avLst/>
          </a:prstGeom>
          <a:noFill/>
        </p:spPr>
        <p:txBody>
          <a:bodyPr wrap="square" lIns="121909" tIns="60955" rIns="121909" bIns="60955" rtlCol="0">
            <a:spAutoFit/>
          </a:bodyPr>
          <a:lstStyle/>
          <a:p>
            <a:pPr>
              <a:spcAft>
                <a:spcPts val="800"/>
              </a:spcAft>
            </a:pPr>
            <a:r>
              <a:rPr lang="en-US" sz="900" dirty="0">
                <a:solidFill>
                  <a:srgbClr val="E7E6E6">
                    <a:lumMod val="75000"/>
                  </a:srgbClr>
                </a:solidFill>
                <a:latin typeface="Calibri Light"/>
                <a:cs typeface="Arial Narrow"/>
              </a:rPr>
              <a:t>Source: McKinsey Global Institute Analysis</a:t>
            </a:r>
          </a:p>
        </p:txBody>
      </p:sp>
    </p:spTree>
    <p:extLst>
      <p:ext uri="{BB962C8B-B14F-4D97-AF65-F5344CB8AC3E}">
        <p14:creationId xmlns:p14="http://schemas.microsoft.com/office/powerpoint/2010/main" val="24775735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a:xfrm>
            <a:off x="227446" y="284368"/>
            <a:ext cx="9274494" cy="755672"/>
          </a:xfrm>
          <a:custGeom>
            <a:avLst/>
            <a:gdLst>
              <a:gd name="connsiteX0" fmla="*/ 18954 w 10272933"/>
              <a:gd name="connsiteY0" fmla="*/ 0 h 720398"/>
              <a:gd name="connsiteX1" fmla="*/ 10272933 w 10272933"/>
              <a:gd name="connsiteY1" fmla="*/ 18958 h 720398"/>
              <a:gd name="connsiteX2" fmla="*/ 9780135 w 10272933"/>
              <a:gd name="connsiteY2" fmla="*/ 720398 h 720398"/>
              <a:gd name="connsiteX3" fmla="*/ 0 w 10272933"/>
              <a:gd name="connsiteY3" fmla="*/ 720398 h 720398"/>
              <a:gd name="connsiteX4" fmla="*/ 18954 w 10272933"/>
              <a:gd name="connsiteY4" fmla="*/ 0 h 72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933" h="720398">
                <a:moveTo>
                  <a:pt x="18954" y="0"/>
                </a:moveTo>
                <a:lnTo>
                  <a:pt x="10272933" y="18958"/>
                </a:lnTo>
                <a:lnTo>
                  <a:pt x="9780135" y="720398"/>
                </a:lnTo>
                <a:lnTo>
                  <a:pt x="0" y="720398"/>
                </a:lnTo>
                <a:lnTo>
                  <a:pt x="18954" y="0"/>
                </a:lnTo>
                <a:close/>
              </a:path>
            </a:pathLst>
          </a:cu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376895" y="364745"/>
            <a:ext cx="9238559" cy="477054"/>
          </a:xfrm>
          <a:prstGeom prst="rect">
            <a:avLst/>
          </a:prstGeom>
          <a:noFill/>
        </p:spPr>
        <p:txBody>
          <a:bodyPr wrap="square" rtlCol="0">
            <a:spAutoFit/>
          </a:bodyPr>
          <a:lstStyle/>
          <a:p>
            <a:pPr>
              <a:lnSpc>
                <a:spcPct val="130000"/>
              </a:lnSpc>
              <a:spcBef>
                <a:spcPts val="1200"/>
              </a:spcBef>
              <a:spcAft>
                <a:spcPts val="1200"/>
              </a:spcAft>
            </a:pPr>
            <a:r>
              <a:rPr lang="en-US" sz="2000" b="1" dirty="0" smtClean="0">
                <a:solidFill>
                  <a:prstClr val="black"/>
                </a:solidFill>
                <a:latin typeface="Arial Narrow"/>
                <a:cs typeface="Arial Narrow"/>
              </a:rPr>
              <a:t>PAS 212 INTEROPERABILITY STANDARD</a:t>
            </a:r>
          </a:p>
        </p:txBody>
      </p:sp>
      <p:pic>
        <p:nvPicPr>
          <p:cNvPr id="15" name="Picture 14" descr="145633196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232" y="472187"/>
            <a:ext cx="2078279" cy="508745"/>
          </a:xfrm>
          <a:prstGeom prst="rect">
            <a:avLst/>
          </a:prstGeom>
        </p:spPr>
      </p:pic>
      <p:sp>
        <p:nvSpPr>
          <p:cNvPr id="16" name="Parallelogram 15"/>
          <p:cNvSpPr/>
          <p:nvPr/>
        </p:nvSpPr>
        <p:spPr>
          <a:xfrm>
            <a:off x="9197254" y="319642"/>
            <a:ext cx="739201" cy="720398"/>
          </a:xfrm>
          <a:prstGeom prst="parallelogram">
            <a:avLst>
              <a:gd name="adj" fmla="val 59932"/>
            </a:avLst>
          </a:prstGeom>
          <a:solidFill>
            <a:srgbClr val="D07C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cxnSp>
        <p:nvCxnSpPr>
          <p:cNvPr id="9" name="Straight Connector 8"/>
          <p:cNvCxnSpPr/>
          <p:nvPr/>
        </p:nvCxnSpPr>
        <p:spPr>
          <a:xfrm>
            <a:off x="5928028" y="3338788"/>
            <a:ext cx="0" cy="971550"/>
          </a:xfrm>
          <a:prstGeom prst="line">
            <a:avLst/>
          </a:prstGeom>
          <a:ln w="5715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928028" y="4253188"/>
            <a:ext cx="0" cy="971550"/>
          </a:xfrm>
          <a:prstGeom prst="line">
            <a:avLst/>
          </a:prstGeom>
          <a:ln w="5715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22" idx="2"/>
          </p:cNvCxnSpPr>
          <p:nvPr/>
        </p:nvCxnSpPr>
        <p:spPr>
          <a:xfrm flipH="1">
            <a:off x="5301181" y="5396188"/>
            <a:ext cx="635477" cy="615710"/>
          </a:xfrm>
          <a:prstGeom prst="line">
            <a:avLst/>
          </a:prstGeom>
          <a:ln w="5715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22" idx="2"/>
            <a:endCxn id="21" idx="0"/>
          </p:cNvCxnSpPr>
          <p:nvPr/>
        </p:nvCxnSpPr>
        <p:spPr>
          <a:xfrm flipH="1">
            <a:off x="5922998" y="5396188"/>
            <a:ext cx="13656" cy="457200"/>
          </a:xfrm>
          <a:prstGeom prst="line">
            <a:avLst/>
          </a:prstGeom>
          <a:ln w="5715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22" idx="2"/>
          </p:cNvCxnSpPr>
          <p:nvPr/>
        </p:nvCxnSpPr>
        <p:spPr>
          <a:xfrm>
            <a:off x="5936655" y="5396188"/>
            <a:ext cx="649859" cy="654530"/>
          </a:xfrm>
          <a:prstGeom prst="line">
            <a:avLst/>
          </a:prstGeom>
          <a:ln w="571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046698" y="5853388"/>
            <a:ext cx="457200" cy="342900"/>
          </a:xfrm>
          <a:prstGeom prst="ellipse">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sp>
        <p:nvSpPr>
          <p:cNvPr id="20" name="Isosceles Triangle 19"/>
          <p:cNvSpPr/>
          <p:nvPr/>
        </p:nvSpPr>
        <p:spPr>
          <a:xfrm>
            <a:off x="6342098" y="5853388"/>
            <a:ext cx="457200" cy="308610"/>
          </a:xfrm>
          <a:prstGeom prst="triangle">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sp>
        <p:nvSpPr>
          <p:cNvPr id="21" name="Rectangle 20"/>
          <p:cNvSpPr/>
          <p:nvPr/>
        </p:nvSpPr>
        <p:spPr>
          <a:xfrm>
            <a:off x="5732498" y="5853388"/>
            <a:ext cx="381000" cy="285750"/>
          </a:xfrm>
          <a:prstGeom prst="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sp>
        <p:nvSpPr>
          <p:cNvPr id="22" name="Rectangle 21"/>
          <p:cNvSpPr/>
          <p:nvPr/>
        </p:nvSpPr>
        <p:spPr>
          <a:xfrm>
            <a:off x="5631854" y="4938988"/>
            <a:ext cx="609600" cy="457200"/>
          </a:xfrm>
          <a:prstGeom prst="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sp>
        <p:nvSpPr>
          <p:cNvPr id="23" name="Cloud 22"/>
          <p:cNvSpPr/>
          <p:nvPr/>
        </p:nvSpPr>
        <p:spPr>
          <a:xfrm>
            <a:off x="5351498" y="3967438"/>
            <a:ext cx="1219200" cy="685800"/>
          </a:xfrm>
          <a:prstGeom prst="cloud">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sp>
        <p:nvSpPr>
          <p:cNvPr id="24" name="Can 23"/>
          <p:cNvSpPr/>
          <p:nvPr/>
        </p:nvSpPr>
        <p:spPr>
          <a:xfrm>
            <a:off x="5525843" y="4096255"/>
            <a:ext cx="381000" cy="380048"/>
          </a:xfrm>
          <a:prstGeom prst="can">
            <a:avLst>
              <a:gd name="adj" fmla="val 52692"/>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grpSp>
        <p:nvGrpSpPr>
          <p:cNvPr id="25" name="Group 80"/>
          <p:cNvGrpSpPr/>
          <p:nvPr/>
        </p:nvGrpSpPr>
        <p:grpSpPr>
          <a:xfrm>
            <a:off x="5983043" y="4190552"/>
            <a:ext cx="457200" cy="228600"/>
            <a:chOff x="3048000" y="3048000"/>
            <a:chExt cx="457200" cy="304800"/>
          </a:xfrm>
          <a:solidFill>
            <a:schemeClr val="bg2">
              <a:lumMod val="75000"/>
            </a:schemeClr>
          </a:solidFill>
        </p:grpSpPr>
        <p:sp>
          <p:nvSpPr>
            <p:cNvPr id="26" name="Rectangle 25"/>
            <p:cNvSpPr/>
            <p:nvPr/>
          </p:nvSpPr>
          <p:spPr>
            <a:xfrm>
              <a:off x="3048000" y="3048000"/>
              <a:ext cx="457200" cy="304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27" name="Straight Connector 26"/>
            <p:cNvCxnSpPr/>
            <p:nvPr/>
          </p:nvCxnSpPr>
          <p:spPr>
            <a:xfrm flipV="1">
              <a:off x="3098006" y="3200400"/>
              <a:ext cx="102394" cy="102394"/>
            </a:xfrm>
            <a:prstGeom prst="line">
              <a:avLst/>
            </a:prstGeom>
            <a:grpFill/>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00400" y="3200400"/>
              <a:ext cx="80387" cy="80387"/>
            </a:xfrm>
            <a:prstGeom prst="line">
              <a:avLst/>
            </a:prstGeom>
            <a:grpFill/>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3283744" y="3074193"/>
              <a:ext cx="200915" cy="204788"/>
            </a:xfrm>
            <a:prstGeom prst="line">
              <a:avLst/>
            </a:prstGeom>
            <a:grpFill/>
            <a:ln w="38100" cap="rnd">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0" name="Rounded Rectangle 29"/>
          <p:cNvSpPr/>
          <p:nvPr/>
        </p:nvSpPr>
        <p:spPr>
          <a:xfrm>
            <a:off x="5656298" y="2938738"/>
            <a:ext cx="533400" cy="685800"/>
          </a:xfrm>
          <a:prstGeom prst="round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sp>
        <p:nvSpPr>
          <p:cNvPr id="31" name="Rounded Rectangle 30"/>
          <p:cNvSpPr/>
          <p:nvPr/>
        </p:nvSpPr>
        <p:spPr>
          <a:xfrm>
            <a:off x="5732498" y="2995888"/>
            <a:ext cx="381000" cy="514350"/>
          </a:xfrm>
          <a:prstGeom prst="roundRect">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sp>
        <p:nvSpPr>
          <p:cNvPr id="32" name="Oval 31"/>
          <p:cNvSpPr/>
          <p:nvPr/>
        </p:nvSpPr>
        <p:spPr>
          <a:xfrm>
            <a:off x="5884898" y="3538813"/>
            <a:ext cx="76200" cy="57150"/>
          </a:xfrm>
          <a:prstGeom prst="ellipse">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cxnSp>
        <p:nvCxnSpPr>
          <p:cNvPr id="33" name="Straight Connector 32"/>
          <p:cNvCxnSpPr/>
          <p:nvPr/>
        </p:nvCxnSpPr>
        <p:spPr>
          <a:xfrm>
            <a:off x="7877828" y="3338788"/>
            <a:ext cx="0" cy="971550"/>
          </a:xfrm>
          <a:prstGeom prst="line">
            <a:avLst/>
          </a:prstGeom>
          <a:ln w="5715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877828" y="4253188"/>
            <a:ext cx="0" cy="971550"/>
          </a:xfrm>
          <a:prstGeom prst="line">
            <a:avLst/>
          </a:prstGeom>
          <a:ln w="5715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1" idx="2"/>
          </p:cNvCxnSpPr>
          <p:nvPr/>
        </p:nvCxnSpPr>
        <p:spPr>
          <a:xfrm flipH="1">
            <a:off x="7250981" y="5396188"/>
            <a:ext cx="635477" cy="615710"/>
          </a:xfrm>
          <a:prstGeom prst="line">
            <a:avLst/>
          </a:prstGeom>
          <a:ln w="5715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41" idx="2"/>
            <a:endCxn id="40" idx="0"/>
          </p:cNvCxnSpPr>
          <p:nvPr/>
        </p:nvCxnSpPr>
        <p:spPr>
          <a:xfrm flipH="1">
            <a:off x="7872798" y="5396188"/>
            <a:ext cx="13656" cy="457200"/>
          </a:xfrm>
          <a:prstGeom prst="line">
            <a:avLst/>
          </a:prstGeom>
          <a:ln w="5715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41" idx="2"/>
          </p:cNvCxnSpPr>
          <p:nvPr/>
        </p:nvCxnSpPr>
        <p:spPr>
          <a:xfrm>
            <a:off x="7886458" y="5396188"/>
            <a:ext cx="649859" cy="654530"/>
          </a:xfrm>
          <a:prstGeom prst="line">
            <a:avLst/>
          </a:prstGeom>
          <a:ln w="571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6996498" y="5853388"/>
            <a:ext cx="457200" cy="342900"/>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sp>
        <p:nvSpPr>
          <p:cNvPr id="39" name="Isosceles Triangle 38"/>
          <p:cNvSpPr/>
          <p:nvPr/>
        </p:nvSpPr>
        <p:spPr>
          <a:xfrm>
            <a:off x="8352378" y="5853388"/>
            <a:ext cx="457200" cy="308610"/>
          </a:xfrm>
          <a:prstGeom prst="triangl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sp>
        <p:nvSpPr>
          <p:cNvPr id="40" name="Rectangle 39"/>
          <p:cNvSpPr/>
          <p:nvPr/>
        </p:nvSpPr>
        <p:spPr>
          <a:xfrm>
            <a:off x="7682298" y="5853388"/>
            <a:ext cx="381000" cy="28575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sp>
        <p:nvSpPr>
          <p:cNvPr id="41" name="Rectangle 40"/>
          <p:cNvSpPr/>
          <p:nvPr/>
        </p:nvSpPr>
        <p:spPr>
          <a:xfrm>
            <a:off x="7581654" y="4938988"/>
            <a:ext cx="609600" cy="457200"/>
          </a:xfrm>
          <a:prstGeom prst="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sp>
        <p:nvSpPr>
          <p:cNvPr id="42" name="Cloud 41"/>
          <p:cNvSpPr/>
          <p:nvPr/>
        </p:nvSpPr>
        <p:spPr>
          <a:xfrm>
            <a:off x="7301298" y="3967438"/>
            <a:ext cx="1219200" cy="685800"/>
          </a:xfrm>
          <a:prstGeom prst="cloud">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sp>
        <p:nvSpPr>
          <p:cNvPr id="43" name="Can 42"/>
          <p:cNvSpPr/>
          <p:nvPr/>
        </p:nvSpPr>
        <p:spPr>
          <a:xfrm>
            <a:off x="7475643" y="4096255"/>
            <a:ext cx="381000" cy="380048"/>
          </a:xfrm>
          <a:prstGeom prst="can">
            <a:avLst>
              <a:gd name="adj" fmla="val 52692"/>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grpSp>
        <p:nvGrpSpPr>
          <p:cNvPr id="44" name="Group 99"/>
          <p:cNvGrpSpPr/>
          <p:nvPr/>
        </p:nvGrpSpPr>
        <p:grpSpPr>
          <a:xfrm>
            <a:off x="7932843" y="4190552"/>
            <a:ext cx="457200" cy="228600"/>
            <a:chOff x="3048000" y="3048000"/>
            <a:chExt cx="457200" cy="304800"/>
          </a:xfrm>
          <a:solidFill>
            <a:srgbClr val="00B0F0"/>
          </a:solidFill>
        </p:grpSpPr>
        <p:sp>
          <p:nvSpPr>
            <p:cNvPr id="45" name="Rectangle 44"/>
            <p:cNvSpPr/>
            <p:nvPr/>
          </p:nvSpPr>
          <p:spPr>
            <a:xfrm>
              <a:off x="3048000" y="3048000"/>
              <a:ext cx="457200" cy="304800"/>
            </a:xfrm>
            <a:prstGeom prst="rect">
              <a:avLst/>
            </a:prstGeom>
            <a:solidFill>
              <a:srgbClr val="9DC3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46" name="Straight Connector 45"/>
            <p:cNvCxnSpPr/>
            <p:nvPr/>
          </p:nvCxnSpPr>
          <p:spPr>
            <a:xfrm flipV="1">
              <a:off x="3098006" y="3200400"/>
              <a:ext cx="102394" cy="102394"/>
            </a:xfrm>
            <a:prstGeom prst="line">
              <a:avLst/>
            </a:prstGeom>
            <a:grpFill/>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3200400" y="3200400"/>
              <a:ext cx="80387" cy="80387"/>
            </a:xfrm>
            <a:prstGeom prst="line">
              <a:avLst/>
            </a:prstGeom>
            <a:grpFill/>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3283744" y="3074193"/>
              <a:ext cx="200915" cy="204788"/>
            </a:xfrm>
            <a:prstGeom prst="line">
              <a:avLst/>
            </a:prstGeom>
            <a:grpFill/>
            <a:ln w="38100" cap="rnd">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7606098" y="2938738"/>
            <a:ext cx="533400" cy="685800"/>
          </a:xfrm>
          <a:prstGeom prst="round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sp>
        <p:nvSpPr>
          <p:cNvPr id="50" name="Rounded Rectangle 49"/>
          <p:cNvSpPr/>
          <p:nvPr/>
        </p:nvSpPr>
        <p:spPr>
          <a:xfrm>
            <a:off x="7682298" y="2995888"/>
            <a:ext cx="381000" cy="514350"/>
          </a:xfrm>
          <a:prstGeom prst="roundRect">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sp>
        <p:nvSpPr>
          <p:cNvPr id="51" name="Oval 50"/>
          <p:cNvSpPr/>
          <p:nvPr/>
        </p:nvSpPr>
        <p:spPr>
          <a:xfrm>
            <a:off x="7834698" y="3538813"/>
            <a:ext cx="76200" cy="57150"/>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cxnSp>
        <p:nvCxnSpPr>
          <p:cNvPr id="52" name="Straight Connector 51"/>
          <p:cNvCxnSpPr/>
          <p:nvPr/>
        </p:nvCxnSpPr>
        <p:spPr>
          <a:xfrm>
            <a:off x="4008230" y="3338788"/>
            <a:ext cx="0" cy="971550"/>
          </a:xfrm>
          <a:prstGeom prst="line">
            <a:avLst/>
          </a:prstGeom>
          <a:ln w="571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3736500" y="2938738"/>
            <a:ext cx="533400" cy="68580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sp>
        <p:nvSpPr>
          <p:cNvPr id="54" name="Rounded Rectangle 53"/>
          <p:cNvSpPr/>
          <p:nvPr/>
        </p:nvSpPr>
        <p:spPr>
          <a:xfrm>
            <a:off x="3812700" y="2995888"/>
            <a:ext cx="381000" cy="514350"/>
          </a:xfrm>
          <a:prstGeom prst="round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sp>
        <p:nvSpPr>
          <p:cNvPr id="55" name="Oval 54"/>
          <p:cNvSpPr/>
          <p:nvPr/>
        </p:nvSpPr>
        <p:spPr>
          <a:xfrm>
            <a:off x="3965100" y="3538813"/>
            <a:ext cx="76200" cy="57150"/>
          </a:xfrm>
          <a:prstGeom prst="ellipse">
            <a:avLst/>
          </a:prstGeom>
          <a:solidFill>
            <a:srgbClr val="2E75B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cxnSp>
        <p:nvCxnSpPr>
          <p:cNvPr id="56" name="Straight Connector 55"/>
          <p:cNvCxnSpPr/>
          <p:nvPr/>
        </p:nvCxnSpPr>
        <p:spPr>
          <a:xfrm>
            <a:off x="4008229" y="4253188"/>
            <a:ext cx="0" cy="971550"/>
          </a:xfrm>
          <a:prstGeom prst="line">
            <a:avLst/>
          </a:prstGeom>
          <a:ln w="571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57" name="Cloud 56"/>
          <p:cNvSpPr/>
          <p:nvPr/>
        </p:nvSpPr>
        <p:spPr>
          <a:xfrm>
            <a:off x="3431699" y="3967438"/>
            <a:ext cx="1219200" cy="685800"/>
          </a:xfrm>
          <a:prstGeom prst="cloud">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sp>
        <p:nvSpPr>
          <p:cNvPr id="58" name="Can 57"/>
          <p:cNvSpPr/>
          <p:nvPr/>
        </p:nvSpPr>
        <p:spPr>
          <a:xfrm>
            <a:off x="3606044" y="4096255"/>
            <a:ext cx="381000" cy="380048"/>
          </a:xfrm>
          <a:prstGeom prst="can">
            <a:avLst>
              <a:gd name="adj" fmla="val 52692"/>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grpSp>
        <p:nvGrpSpPr>
          <p:cNvPr id="59" name="Group 31"/>
          <p:cNvGrpSpPr/>
          <p:nvPr/>
        </p:nvGrpSpPr>
        <p:grpSpPr>
          <a:xfrm>
            <a:off x="4063244" y="4190552"/>
            <a:ext cx="457200" cy="228600"/>
            <a:chOff x="3048000" y="3048000"/>
            <a:chExt cx="457200" cy="304800"/>
          </a:xfrm>
          <a:solidFill>
            <a:schemeClr val="accent1">
              <a:lumMod val="75000"/>
            </a:schemeClr>
          </a:solidFill>
        </p:grpSpPr>
        <p:sp>
          <p:nvSpPr>
            <p:cNvPr id="60" name="Rectangle 59"/>
            <p:cNvSpPr/>
            <p:nvPr/>
          </p:nvSpPr>
          <p:spPr>
            <a:xfrm>
              <a:off x="3048000" y="3048000"/>
              <a:ext cx="457200" cy="304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endParaRPr>
            </a:p>
          </p:txBody>
        </p:sp>
        <p:cxnSp>
          <p:nvCxnSpPr>
            <p:cNvPr id="61" name="Straight Connector 60"/>
            <p:cNvCxnSpPr/>
            <p:nvPr/>
          </p:nvCxnSpPr>
          <p:spPr>
            <a:xfrm flipV="1">
              <a:off x="3098006" y="3200400"/>
              <a:ext cx="102394" cy="102394"/>
            </a:xfrm>
            <a:prstGeom prst="line">
              <a:avLst/>
            </a:prstGeom>
            <a:grpFill/>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200400" y="3200400"/>
              <a:ext cx="80387" cy="80387"/>
            </a:xfrm>
            <a:prstGeom prst="line">
              <a:avLst/>
            </a:prstGeom>
            <a:grpFill/>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3283744" y="3074193"/>
              <a:ext cx="200915" cy="204788"/>
            </a:xfrm>
            <a:prstGeom prst="line">
              <a:avLst/>
            </a:prstGeom>
            <a:grpFill/>
            <a:ln w="38100" cap="rnd">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64" name="Straight Connector 63"/>
          <p:cNvCxnSpPr>
            <a:stCxn id="67" idx="2"/>
          </p:cNvCxnSpPr>
          <p:nvPr/>
        </p:nvCxnSpPr>
        <p:spPr>
          <a:xfrm flipH="1">
            <a:off x="3381382" y="5396189"/>
            <a:ext cx="635477" cy="615711"/>
          </a:xfrm>
          <a:prstGeom prst="line">
            <a:avLst/>
          </a:prstGeom>
          <a:ln w="5715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67" idx="2"/>
            <a:endCxn id="70" idx="0"/>
          </p:cNvCxnSpPr>
          <p:nvPr/>
        </p:nvCxnSpPr>
        <p:spPr>
          <a:xfrm rot="5400000">
            <a:off x="3781428" y="5617965"/>
            <a:ext cx="457200" cy="13655"/>
          </a:xfrm>
          <a:prstGeom prst="line">
            <a:avLst/>
          </a:prstGeom>
          <a:ln w="5715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7" idx="2"/>
          </p:cNvCxnSpPr>
          <p:nvPr/>
        </p:nvCxnSpPr>
        <p:spPr>
          <a:xfrm>
            <a:off x="4016859" y="5396188"/>
            <a:ext cx="649859" cy="654530"/>
          </a:xfrm>
          <a:prstGeom prst="line">
            <a:avLst/>
          </a:prstGeom>
          <a:ln w="571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3712055" y="4938988"/>
            <a:ext cx="609600" cy="457200"/>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sp>
        <p:nvSpPr>
          <p:cNvPr id="68" name="Oval 67"/>
          <p:cNvSpPr/>
          <p:nvPr/>
        </p:nvSpPr>
        <p:spPr>
          <a:xfrm>
            <a:off x="3126900" y="5853388"/>
            <a:ext cx="457200" cy="342900"/>
          </a:xfrm>
          <a:prstGeom prst="ellipse">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sp>
        <p:nvSpPr>
          <p:cNvPr id="69" name="Isosceles Triangle 68"/>
          <p:cNvSpPr/>
          <p:nvPr/>
        </p:nvSpPr>
        <p:spPr>
          <a:xfrm>
            <a:off x="4422299" y="5853388"/>
            <a:ext cx="457200" cy="308610"/>
          </a:xfrm>
          <a:prstGeom prst="triangle">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sp>
        <p:nvSpPr>
          <p:cNvPr id="70" name="Rectangle 69"/>
          <p:cNvSpPr/>
          <p:nvPr/>
        </p:nvSpPr>
        <p:spPr>
          <a:xfrm>
            <a:off x="3812703" y="5853388"/>
            <a:ext cx="381001" cy="285750"/>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GB">
              <a:solidFill>
                <a:prstClr val="white"/>
              </a:solidFill>
            </a:endParaRPr>
          </a:p>
        </p:txBody>
      </p:sp>
      <p:cxnSp>
        <p:nvCxnSpPr>
          <p:cNvPr id="71" name="Straight Connector 70"/>
          <p:cNvCxnSpPr/>
          <p:nvPr/>
        </p:nvCxnSpPr>
        <p:spPr>
          <a:xfrm>
            <a:off x="3278051" y="3803559"/>
            <a:ext cx="5256585" cy="0"/>
          </a:xfrm>
          <a:prstGeom prst="line">
            <a:avLst/>
          </a:prstGeom>
          <a:ln w="38100" cap="flat" cmpd="sng" algn="ctr">
            <a:solidFill>
              <a:srgbClr val="FF9999"/>
            </a:solidFill>
            <a:prstDash val="dash"/>
            <a:miter lim="800000"/>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cxnSp>
      <p:sp>
        <p:nvSpPr>
          <p:cNvPr id="72" name="Content Placeholder 2"/>
          <p:cNvSpPr txBox="1">
            <a:spLocks/>
          </p:cNvSpPr>
          <p:nvPr/>
        </p:nvSpPr>
        <p:spPr>
          <a:xfrm>
            <a:off x="416999" y="1311750"/>
            <a:ext cx="5086899" cy="1415405"/>
          </a:xfrm>
          <a:prstGeom prst="rect">
            <a:avLst/>
          </a:prstGeom>
        </p:spPr>
        <p:txBody>
          <a:bodyPr vert="horz" lIns="68574" tIns="34289" rIns="68574" bIns="34289" rtlCol="0">
            <a:noAutofit/>
          </a:bodyPr>
          <a:lstStyle/>
          <a:p>
            <a:pPr marL="0" lvl="2" defTabSz="914310">
              <a:lnSpc>
                <a:spcPct val="90000"/>
              </a:lnSpc>
              <a:spcBef>
                <a:spcPct val="20000"/>
              </a:spcBef>
            </a:pPr>
            <a:r>
              <a:rPr lang="en-GB" b="1" dirty="0">
                <a:solidFill>
                  <a:prstClr val="black">
                    <a:lumMod val="50000"/>
                    <a:lumOff val="50000"/>
                  </a:prstClr>
                </a:solidFill>
              </a:rPr>
              <a:t>Resource Discovery</a:t>
            </a:r>
          </a:p>
          <a:p>
            <a:pPr marL="0" lvl="2" defTabSz="914310">
              <a:lnSpc>
                <a:spcPct val="90000"/>
              </a:lnSpc>
              <a:spcBef>
                <a:spcPct val="20000"/>
              </a:spcBef>
              <a:defRPr/>
            </a:pPr>
            <a:r>
              <a:rPr lang="en-GB" dirty="0" smtClean="0">
                <a:solidFill>
                  <a:prstClr val="black">
                    <a:lumMod val="50000"/>
                    <a:lumOff val="50000"/>
                  </a:prstClr>
                </a:solidFill>
              </a:rPr>
              <a:t>Common</a:t>
            </a:r>
            <a:r>
              <a:rPr lang="en-GB" dirty="0">
                <a:solidFill>
                  <a:prstClr val="black">
                    <a:lumMod val="50000"/>
                    <a:lumOff val="50000"/>
                  </a:prstClr>
                </a:solidFill>
              </a:rPr>
              <a:t>, machine-readable </a:t>
            </a:r>
            <a:r>
              <a:rPr lang="en-GB" dirty="0" smtClean="0">
                <a:solidFill>
                  <a:prstClr val="black">
                    <a:lumMod val="50000"/>
                    <a:lumOff val="50000"/>
                  </a:prstClr>
                </a:solidFill>
              </a:rPr>
              <a:t>API:</a:t>
            </a:r>
            <a:r>
              <a:rPr lang="en-GB" dirty="0">
                <a:solidFill>
                  <a:prstClr val="black">
                    <a:lumMod val="50000"/>
                    <a:lumOff val="50000"/>
                  </a:prstClr>
                </a:solidFill>
              </a:rPr>
              <a:t> </a:t>
            </a:r>
            <a:r>
              <a:rPr lang="en-GB" dirty="0" smtClean="0">
                <a:solidFill>
                  <a:prstClr val="black">
                    <a:lumMod val="50000"/>
                    <a:lumOff val="50000"/>
                  </a:prstClr>
                </a:solidFill>
              </a:rPr>
              <a:t>HTTPS</a:t>
            </a:r>
            <a:r>
              <a:rPr lang="en-GB" dirty="0">
                <a:solidFill>
                  <a:prstClr val="black">
                    <a:lumMod val="50000"/>
                    <a:lumOff val="50000"/>
                  </a:prstClr>
                </a:solidFill>
              </a:rPr>
              <a:t>, REST, JSON</a:t>
            </a:r>
          </a:p>
          <a:p>
            <a:pPr marL="0" lvl="2" defTabSz="914310">
              <a:lnSpc>
                <a:spcPct val="90000"/>
              </a:lnSpc>
              <a:spcBef>
                <a:spcPct val="20000"/>
              </a:spcBef>
              <a:defRPr/>
            </a:pPr>
            <a:r>
              <a:rPr lang="en-GB" dirty="0" smtClean="0">
                <a:solidFill>
                  <a:prstClr val="black">
                    <a:lumMod val="50000"/>
                    <a:lumOff val="50000"/>
                  </a:prstClr>
                </a:solidFill>
              </a:rPr>
              <a:t>Annotate </a:t>
            </a:r>
            <a:r>
              <a:rPr lang="en-GB" dirty="0">
                <a:solidFill>
                  <a:prstClr val="black">
                    <a:lumMod val="50000"/>
                    <a:lumOff val="50000"/>
                  </a:prstClr>
                </a:solidFill>
              </a:rPr>
              <a:t>existing </a:t>
            </a:r>
            <a:r>
              <a:rPr lang="en-GB" dirty="0" smtClean="0">
                <a:solidFill>
                  <a:prstClr val="black">
                    <a:lumMod val="50000"/>
                    <a:lumOff val="50000"/>
                  </a:prstClr>
                </a:solidFill>
              </a:rPr>
              <a:t>APIs. </a:t>
            </a:r>
            <a:r>
              <a:rPr lang="en-GB" dirty="0">
                <a:solidFill>
                  <a:prstClr val="black">
                    <a:lumMod val="50000"/>
                    <a:lumOff val="50000"/>
                  </a:prstClr>
                </a:solidFill>
              </a:rPr>
              <a:t> </a:t>
            </a:r>
            <a:r>
              <a:rPr lang="en-GB" dirty="0" smtClean="0">
                <a:solidFill>
                  <a:prstClr val="black">
                    <a:lumMod val="50000"/>
                    <a:lumOff val="50000"/>
                  </a:prstClr>
                </a:solidFill>
              </a:rPr>
              <a:t>A </a:t>
            </a:r>
            <a:r>
              <a:rPr lang="en-GB" dirty="0">
                <a:solidFill>
                  <a:prstClr val="black">
                    <a:lumMod val="50000"/>
                    <a:lumOff val="50000"/>
                  </a:prstClr>
                </a:solidFill>
              </a:rPr>
              <a:t>simple </a:t>
            </a:r>
            <a:r>
              <a:rPr lang="en-GB" dirty="0" smtClean="0">
                <a:solidFill>
                  <a:prstClr val="black">
                    <a:lumMod val="50000"/>
                    <a:lumOff val="50000"/>
                  </a:prstClr>
                </a:solidFill>
              </a:rPr>
              <a:t>foundation.</a:t>
            </a:r>
          </a:p>
        </p:txBody>
      </p:sp>
      <p:sp>
        <p:nvSpPr>
          <p:cNvPr id="74" name="TextBox 73"/>
          <p:cNvSpPr txBox="1"/>
          <p:nvPr/>
        </p:nvSpPr>
        <p:spPr>
          <a:xfrm>
            <a:off x="973994" y="5574172"/>
            <a:ext cx="1467068" cy="677108"/>
          </a:xfrm>
          <a:prstGeom prst="rect">
            <a:avLst/>
          </a:prstGeom>
          <a:noFill/>
        </p:spPr>
        <p:txBody>
          <a:bodyPr wrap="none" lIns="91432" tIns="45716" rIns="91432" bIns="45716" rtlCol="0">
            <a:spAutoFit/>
          </a:bodyPr>
          <a:lstStyle/>
          <a:p>
            <a:r>
              <a:rPr lang="en-GB" dirty="0" smtClean="0">
                <a:solidFill>
                  <a:srgbClr val="5B9BD5">
                    <a:lumMod val="75000"/>
                  </a:srgbClr>
                </a:solidFill>
              </a:rPr>
              <a:t>Devices</a:t>
            </a:r>
            <a:br>
              <a:rPr lang="en-GB" dirty="0" smtClean="0">
                <a:solidFill>
                  <a:srgbClr val="5B9BD5">
                    <a:lumMod val="75000"/>
                  </a:srgbClr>
                </a:solidFill>
              </a:rPr>
            </a:br>
            <a:r>
              <a:rPr lang="en-GB" sz="1200" dirty="0">
                <a:solidFill>
                  <a:srgbClr val="5B9BD5">
                    <a:lumMod val="75000"/>
                  </a:srgbClr>
                </a:solidFill>
              </a:rPr>
              <a:t>(sensors &amp; actuators</a:t>
            </a:r>
            <a:br>
              <a:rPr lang="en-GB" sz="1200" dirty="0">
                <a:solidFill>
                  <a:srgbClr val="5B9BD5">
                    <a:lumMod val="75000"/>
                  </a:srgbClr>
                </a:solidFill>
              </a:rPr>
            </a:br>
            <a:r>
              <a:rPr lang="en-GB" sz="1200" dirty="0">
                <a:solidFill>
                  <a:srgbClr val="5B9BD5">
                    <a:lumMod val="75000"/>
                  </a:srgbClr>
                </a:solidFill>
              </a:rPr>
              <a:t> in the real world)</a:t>
            </a:r>
          </a:p>
        </p:txBody>
      </p:sp>
      <p:sp>
        <p:nvSpPr>
          <p:cNvPr id="75" name="TextBox 74"/>
          <p:cNvSpPr txBox="1"/>
          <p:nvPr/>
        </p:nvSpPr>
        <p:spPr>
          <a:xfrm>
            <a:off x="973998" y="2915668"/>
            <a:ext cx="1058703" cy="677108"/>
          </a:xfrm>
          <a:prstGeom prst="rect">
            <a:avLst/>
          </a:prstGeom>
          <a:noFill/>
        </p:spPr>
        <p:txBody>
          <a:bodyPr wrap="none" lIns="91432" tIns="45716" rIns="91432" bIns="45716" rtlCol="0">
            <a:spAutoFit/>
          </a:bodyPr>
          <a:lstStyle/>
          <a:p>
            <a:r>
              <a:rPr lang="en-GB" dirty="0" smtClean="0">
                <a:solidFill>
                  <a:srgbClr val="5B9BD5">
                    <a:lumMod val="75000"/>
                  </a:srgbClr>
                </a:solidFill>
              </a:rPr>
              <a:t>Clients</a:t>
            </a:r>
            <a:br>
              <a:rPr lang="en-GB" dirty="0" smtClean="0">
                <a:solidFill>
                  <a:srgbClr val="5B9BD5">
                    <a:lumMod val="75000"/>
                  </a:srgbClr>
                </a:solidFill>
              </a:rPr>
            </a:br>
            <a:r>
              <a:rPr lang="en-GB" sz="1200" dirty="0">
                <a:solidFill>
                  <a:srgbClr val="5B9BD5">
                    <a:lumMod val="75000"/>
                  </a:srgbClr>
                </a:solidFill>
              </a:rPr>
              <a:t>(UX and other </a:t>
            </a:r>
          </a:p>
          <a:p>
            <a:r>
              <a:rPr lang="en-GB" sz="1200" dirty="0">
                <a:solidFill>
                  <a:srgbClr val="5B9BD5">
                    <a:lumMod val="75000"/>
                  </a:srgbClr>
                </a:solidFill>
              </a:rPr>
              <a:t>services)</a:t>
            </a:r>
          </a:p>
        </p:txBody>
      </p:sp>
      <p:sp>
        <p:nvSpPr>
          <p:cNvPr id="76" name="TextBox 75"/>
          <p:cNvSpPr txBox="1"/>
          <p:nvPr/>
        </p:nvSpPr>
        <p:spPr>
          <a:xfrm>
            <a:off x="973998" y="3830072"/>
            <a:ext cx="1384589" cy="492443"/>
          </a:xfrm>
          <a:prstGeom prst="rect">
            <a:avLst/>
          </a:prstGeom>
          <a:noFill/>
        </p:spPr>
        <p:txBody>
          <a:bodyPr wrap="none" lIns="91432" tIns="45716" rIns="91432" bIns="45716" rtlCol="0">
            <a:spAutoFit/>
          </a:bodyPr>
          <a:lstStyle/>
          <a:p>
            <a:r>
              <a:rPr lang="en-GB" dirty="0" smtClean="0">
                <a:solidFill>
                  <a:srgbClr val="5B9BD5">
                    <a:lumMod val="75000"/>
                  </a:srgbClr>
                </a:solidFill>
              </a:rPr>
              <a:t>Cloud services</a:t>
            </a:r>
            <a:br>
              <a:rPr lang="en-GB" dirty="0" smtClean="0">
                <a:solidFill>
                  <a:srgbClr val="5B9BD5">
                    <a:lumMod val="75000"/>
                  </a:srgbClr>
                </a:solidFill>
              </a:rPr>
            </a:br>
            <a:r>
              <a:rPr lang="en-GB" sz="1200" dirty="0">
                <a:solidFill>
                  <a:srgbClr val="5B9BD5">
                    <a:lumMod val="75000"/>
                  </a:srgbClr>
                </a:solidFill>
              </a:rPr>
              <a:t>(Storage, Analytics)</a:t>
            </a:r>
          </a:p>
        </p:txBody>
      </p:sp>
      <p:sp>
        <p:nvSpPr>
          <p:cNvPr id="77" name="TextBox 76"/>
          <p:cNvSpPr txBox="1"/>
          <p:nvPr/>
        </p:nvSpPr>
        <p:spPr>
          <a:xfrm>
            <a:off x="973995" y="4744468"/>
            <a:ext cx="1357941" cy="677108"/>
          </a:xfrm>
          <a:prstGeom prst="rect">
            <a:avLst/>
          </a:prstGeom>
          <a:noFill/>
        </p:spPr>
        <p:txBody>
          <a:bodyPr wrap="square" lIns="91432" tIns="45716" rIns="91432" bIns="45716" rtlCol="0">
            <a:spAutoFit/>
          </a:bodyPr>
          <a:lstStyle/>
          <a:p>
            <a:r>
              <a:rPr lang="en-GB" dirty="0" smtClean="0">
                <a:solidFill>
                  <a:srgbClr val="5B9BD5">
                    <a:lumMod val="75000"/>
                  </a:srgbClr>
                </a:solidFill>
              </a:rPr>
              <a:t>Gateways</a:t>
            </a:r>
            <a:br>
              <a:rPr lang="en-GB" dirty="0" smtClean="0">
                <a:solidFill>
                  <a:srgbClr val="5B9BD5">
                    <a:lumMod val="75000"/>
                  </a:srgbClr>
                </a:solidFill>
              </a:rPr>
            </a:br>
            <a:r>
              <a:rPr lang="en-GB" sz="1200" dirty="0">
                <a:solidFill>
                  <a:srgbClr val="5B9BD5">
                    <a:lumMod val="75000"/>
                  </a:srgbClr>
                </a:solidFill>
              </a:rPr>
              <a:t>(devices onto the Internet)</a:t>
            </a:r>
          </a:p>
        </p:txBody>
      </p:sp>
      <p:grpSp>
        <p:nvGrpSpPr>
          <p:cNvPr id="78" name="Group 285"/>
          <p:cNvGrpSpPr/>
          <p:nvPr/>
        </p:nvGrpSpPr>
        <p:grpSpPr>
          <a:xfrm>
            <a:off x="519256" y="3014122"/>
            <a:ext cx="397591" cy="397591"/>
            <a:chOff x="2496183" y="1776265"/>
            <a:chExt cx="826181" cy="826181"/>
          </a:xfrm>
        </p:grpSpPr>
        <p:sp>
          <p:nvSpPr>
            <p:cNvPr id="79" name="Oval 78"/>
            <p:cNvSpPr/>
            <p:nvPr/>
          </p:nvSpPr>
          <p:spPr>
            <a:xfrm>
              <a:off x="2496183" y="1776265"/>
              <a:ext cx="826181" cy="826181"/>
            </a:xfrm>
            <a:prstGeom prst="ellips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0" name="Freeform 12"/>
            <p:cNvSpPr>
              <a:spLocks noEditPoints="1"/>
            </p:cNvSpPr>
            <p:nvPr/>
          </p:nvSpPr>
          <p:spPr bwMode="auto">
            <a:xfrm>
              <a:off x="2630264" y="2024210"/>
              <a:ext cx="563673" cy="343936"/>
            </a:xfrm>
            <a:custGeom>
              <a:avLst/>
              <a:gdLst>
                <a:gd name="T0" fmla="*/ 152 w 400"/>
                <a:gd name="T1" fmla="*/ 7 h 244"/>
                <a:gd name="T2" fmla="*/ 127 w 400"/>
                <a:gd name="T3" fmla="*/ 7 h 244"/>
                <a:gd name="T4" fmla="*/ 0 w 400"/>
                <a:gd name="T5" fmla="*/ 122 h 244"/>
                <a:gd name="T6" fmla="*/ 127 w 400"/>
                <a:gd name="T7" fmla="*/ 237 h 244"/>
                <a:gd name="T8" fmla="*/ 152 w 400"/>
                <a:gd name="T9" fmla="*/ 237 h 244"/>
                <a:gd name="T10" fmla="*/ 152 w 400"/>
                <a:gd name="T11" fmla="*/ 212 h 244"/>
                <a:gd name="T12" fmla="*/ 53 w 400"/>
                <a:gd name="T13" fmla="*/ 122 h 244"/>
                <a:gd name="T14" fmla="*/ 152 w 400"/>
                <a:gd name="T15" fmla="*/ 32 h 244"/>
                <a:gd name="T16" fmla="*/ 152 w 400"/>
                <a:gd name="T17" fmla="*/ 7 h 244"/>
                <a:gd name="T18" fmla="*/ 272 w 400"/>
                <a:gd name="T19" fmla="*/ 7 h 244"/>
                <a:gd name="T20" fmla="*/ 248 w 400"/>
                <a:gd name="T21" fmla="*/ 7 h 244"/>
                <a:gd name="T22" fmla="*/ 248 w 400"/>
                <a:gd name="T23" fmla="*/ 32 h 244"/>
                <a:gd name="T24" fmla="*/ 347 w 400"/>
                <a:gd name="T25" fmla="*/ 122 h 244"/>
                <a:gd name="T26" fmla="*/ 248 w 400"/>
                <a:gd name="T27" fmla="*/ 212 h 244"/>
                <a:gd name="T28" fmla="*/ 248 w 400"/>
                <a:gd name="T29" fmla="*/ 237 h 244"/>
                <a:gd name="T30" fmla="*/ 272 w 400"/>
                <a:gd name="T31" fmla="*/ 237 h 244"/>
                <a:gd name="T32" fmla="*/ 400 w 400"/>
                <a:gd name="T33" fmla="*/ 122 h 244"/>
                <a:gd name="T34" fmla="*/ 272 w 400"/>
                <a:gd name="T35" fmla="*/ 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1" name="Group 285"/>
          <p:cNvGrpSpPr/>
          <p:nvPr/>
        </p:nvGrpSpPr>
        <p:grpSpPr>
          <a:xfrm>
            <a:off x="521652" y="3896486"/>
            <a:ext cx="397591" cy="397591"/>
            <a:chOff x="2496183" y="1776265"/>
            <a:chExt cx="826181" cy="826181"/>
          </a:xfrm>
        </p:grpSpPr>
        <p:sp>
          <p:nvSpPr>
            <p:cNvPr id="82" name="Oval 81"/>
            <p:cNvSpPr/>
            <p:nvPr/>
          </p:nvSpPr>
          <p:spPr>
            <a:xfrm>
              <a:off x="2496183" y="1776265"/>
              <a:ext cx="826181" cy="826181"/>
            </a:xfrm>
            <a:prstGeom prst="ellips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3" name="Freeform 12"/>
            <p:cNvSpPr>
              <a:spLocks noEditPoints="1"/>
            </p:cNvSpPr>
            <p:nvPr/>
          </p:nvSpPr>
          <p:spPr bwMode="auto">
            <a:xfrm>
              <a:off x="2630264" y="2024210"/>
              <a:ext cx="563673" cy="343936"/>
            </a:xfrm>
            <a:custGeom>
              <a:avLst/>
              <a:gdLst>
                <a:gd name="T0" fmla="*/ 152 w 400"/>
                <a:gd name="T1" fmla="*/ 7 h 244"/>
                <a:gd name="T2" fmla="*/ 127 w 400"/>
                <a:gd name="T3" fmla="*/ 7 h 244"/>
                <a:gd name="T4" fmla="*/ 0 w 400"/>
                <a:gd name="T5" fmla="*/ 122 h 244"/>
                <a:gd name="T6" fmla="*/ 127 w 400"/>
                <a:gd name="T7" fmla="*/ 237 h 244"/>
                <a:gd name="T8" fmla="*/ 152 w 400"/>
                <a:gd name="T9" fmla="*/ 237 h 244"/>
                <a:gd name="T10" fmla="*/ 152 w 400"/>
                <a:gd name="T11" fmla="*/ 212 h 244"/>
                <a:gd name="T12" fmla="*/ 53 w 400"/>
                <a:gd name="T13" fmla="*/ 122 h 244"/>
                <a:gd name="T14" fmla="*/ 152 w 400"/>
                <a:gd name="T15" fmla="*/ 32 h 244"/>
                <a:gd name="T16" fmla="*/ 152 w 400"/>
                <a:gd name="T17" fmla="*/ 7 h 244"/>
                <a:gd name="T18" fmla="*/ 272 w 400"/>
                <a:gd name="T19" fmla="*/ 7 h 244"/>
                <a:gd name="T20" fmla="*/ 248 w 400"/>
                <a:gd name="T21" fmla="*/ 7 h 244"/>
                <a:gd name="T22" fmla="*/ 248 w 400"/>
                <a:gd name="T23" fmla="*/ 32 h 244"/>
                <a:gd name="T24" fmla="*/ 347 w 400"/>
                <a:gd name="T25" fmla="*/ 122 h 244"/>
                <a:gd name="T26" fmla="*/ 248 w 400"/>
                <a:gd name="T27" fmla="*/ 212 h 244"/>
                <a:gd name="T28" fmla="*/ 248 w 400"/>
                <a:gd name="T29" fmla="*/ 237 h 244"/>
                <a:gd name="T30" fmla="*/ 272 w 400"/>
                <a:gd name="T31" fmla="*/ 237 h 244"/>
                <a:gd name="T32" fmla="*/ 400 w 400"/>
                <a:gd name="T33" fmla="*/ 122 h 244"/>
                <a:gd name="T34" fmla="*/ 272 w 400"/>
                <a:gd name="T35" fmla="*/ 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4" name="Group 285"/>
          <p:cNvGrpSpPr/>
          <p:nvPr/>
        </p:nvGrpSpPr>
        <p:grpSpPr>
          <a:xfrm>
            <a:off x="524048" y="4778850"/>
            <a:ext cx="397591" cy="397591"/>
            <a:chOff x="2496183" y="1776265"/>
            <a:chExt cx="826181" cy="826181"/>
          </a:xfrm>
        </p:grpSpPr>
        <p:sp>
          <p:nvSpPr>
            <p:cNvPr id="85" name="Oval 84"/>
            <p:cNvSpPr/>
            <p:nvPr/>
          </p:nvSpPr>
          <p:spPr>
            <a:xfrm>
              <a:off x="2496183" y="1776265"/>
              <a:ext cx="826181" cy="826181"/>
            </a:xfrm>
            <a:prstGeom prst="ellips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6" name="Freeform 12"/>
            <p:cNvSpPr>
              <a:spLocks noEditPoints="1"/>
            </p:cNvSpPr>
            <p:nvPr/>
          </p:nvSpPr>
          <p:spPr bwMode="auto">
            <a:xfrm>
              <a:off x="2630264" y="2024210"/>
              <a:ext cx="563673" cy="343936"/>
            </a:xfrm>
            <a:custGeom>
              <a:avLst/>
              <a:gdLst>
                <a:gd name="T0" fmla="*/ 152 w 400"/>
                <a:gd name="T1" fmla="*/ 7 h 244"/>
                <a:gd name="T2" fmla="*/ 127 w 400"/>
                <a:gd name="T3" fmla="*/ 7 h 244"/>
                <a:gd name="T4" fmla="*/ 0 w 400"/>
                <a:gd name="T5" fmla="*/ 122 h 244"/>
                <a:gd name="T6" fmla="*/ 127 w 400"/>
                <a:gd name="T7" fmla="*/ 237 h 244"/>
                <a:gd name="T8" fmla="*/ 152 w 400"/>
                <a:gd name="T9" fmla="*/ 237 h 244"/>
                <a:gd name="T10" fmla="*/ 152 w 400"/>
                <a:gd name="T11" fmla="*/ 212 h 244"/>
                <a:gd name="T12" fmla="*/ 53 w 400"/>
                <a:gd name="T13" fmla="*/ 122 h 244"/>
                <a:gd name="T14" fmla="*/ 152 w 400"/>
                <a:gd name="T15" fmla="*/ 32 h 244"/>
                <a:gd name="T16" fmla="*/ 152 w 400"/>
                <a:gd name="T17" fmla="*/ 7 h 244"/>
                <a:gd name="T18" fmla="*/ 272 w 400"/>
                <a:gd name="T19" fmla="*/ 7 h 244"/>
                <a:gd name="T20" fmla="*/ 248 w 400"/>
                <a:gd name="T21" fmla="*/ 7 h 244"/>
                <a:gd name="T22" fmla="*/ 248 w 400"/>
                <a:gd name="T23" fmla="*/ 32 h 244"/>
                <a:gd name="T24" fmla="*/ 347 w 400"/>
                <a:gd name="T25" fmla="*/ 122 h 244"/>
                <a:gd name="T26" fmla="*/ 248 w 400"/>
                <a:gd name="T27" fmla="*/ 212 h 244"/>
                <a:gd name="T28" fmla="*/ 248 w 400"/>
                <a:gd name="T29" fmla="*/ 237 h 244"/>
                <a:gd name="T30" fmla="*/ 272 w 400"/>
                <a:gd name="T31" fmla="*/ 237 h 244"/>
                <a:gd name="T32" fmla="*/ 400 w 400"/>
                <a:gd name="T33" fmla="*/ 122 h 244"/>
                <a:gd name="T34" fmla="*/ 272 w 400"/>
                <a:gd name="T35" fmla="*/ 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87" name="Group 285"/>
          <p:cNvGrpSpPr/>
          <p:nvPr/>
        </p:nvGrpSpPr>
        <p:grpSpPr>
          <a:xfrm>
            <a:off x="526444" y="5661214"/>
            <a:ext cx="397591" cy="397591"/>
            <a:chOff x="2496183" y="1776265"/>
            <a:chExt cx="826181" cy="826181"/>
          </a:xfrm>
        </p:grpSpPr>
        <p:sp>
          <p:nvSpPr>
            <p:cNvPr id="88" name="Oval 87"/>
            <p:cNvSpPr/>
            <p:nvPr/>
          </p:nvSpPr>
          <p:spPr>
            <a:xfrm>
              <a:off x="2496183" y="1776265"/>
              <a:ext cx="826181" cy="826181"/>
            </a:xfrm>
            <a:prstGeom prst="ellips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Freeform 12"/>
            <p:cNvSpPr>
              <a:spLocks noEditPoints="1"/>
            </p:cNvSpPr>
            <p:nvPr/>
          </p:nvSpPr>
          <p:spPr bwMode="auto">
            <a:xfrm>
              <a:off x="2630264" y="2024210"/>
              <a:ext cx="563673" cy="343936"/>
            </a:xfrm>
            <a:custGeom>
              <a:avLst/>
              <a:gdLst>
                <a:gd name="T0" fmla="*/ 152 w 400"/>
                <a:gd name="T1" fmla="*/ 7 h 244"/>
                <a:gd name="T2" fmla="*/ 127 w 400"/>
                <a:gd name="T3" fmla="*/ 7 h 244"/>
                <a:gd name="T4" fmla="*/ 0 w 400"/>
                <a:gd name="T5" fmla="*/ 122 h 244"/>
                <a:gd name="T6" fmla="*/ 127 w 400"/>
                <a:gd name="T7" fmla="*/ 237 h 244"/>
                <a:gd name="T8" fmla="*/ 152 w 400"/>
                <a:gd name="T9" fmla="*/ 237 h 244"/>
                <a:gd name="T10" fmla="*/ 152 w 400"/>
                <a:gd name="T11" fmla="*/ 212 h 244"/>
                <a:gd name="T12" fmla="*/ 53 w 400"/>
                <a:gd name="T13" fmla="*/ 122 h 244"/>
                <a:gd name="T14" fmla="*/ 152 w 400"/>
                <a:gd name="T15" fmla="*/ 32 h 244"/>
                <a:gd name="T16" fmla="*/ 152 w 400"/>
                <a:gd name="T17" fmla="*/ 7 h 244"/>
                <a:gd name="T18" fmla="*/ 272 w 400"/>
                <a:gd name="T19" fmla="*/ 7 h 244"/>
                <a:gd name="T20" fmla="*/ 248 w 400"/>
                <a:gd name="T21" fmla="*/ 7 h 244"/>
                <a:gd name="T22" fmla="*/ 248 w 400"/>
                <a:gd name="T23" fmla="*/ 32 h 244"/>
                <a:gd name="T24" fmla="*/ 347 w 400"/>
                <a:gd name="T25" fmla="*/ 122 h 244"/>
                <a:gd name="T26" fmla="*/ 248 w 400"/>
                <a:gd name="T27" fmla="*/ 212 h 244"/>
                <a:gd name="T28" fmla="*/ 248 w 400"/>
                <a:gd name="T29" fmla="*/ 237 h 244"/>
                <a:gd name="T30" fmla="*/ 272 w 400"/>
                <a:gd name="T31" fmla="*/ 237 h 244"/>
                <a:gd name="T32" fmla="*/ 400 w 400"/>
                <a:gd name="T33" fmla="*/ 122 h 244"/>
                <a:gd name="T34" fmla="*/ 272 w 400"/>
                <a:gd name="T35" fmla="*/ 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0" h="244">
                  <a:moveTo>
                    <a:pt x="152" y="7"/>
                  </a:moveTo>
                  <a:cubicBezTo>
                    <a:pt x="145" y="0"/>
                    <a:pt x="135" y="0"/>
                    <a:pt x="127" y="7"/>
                  </a:cubicBezTo>
                  <a:cubicBezTo>
                    <a:pt x="0" y="122"/>
                    <a:pt x="0" y="122"/>
                    <a:pt x="0" y="122"/>
                  </a:cubicBezTo>
                  <a:cubicBezTo>
                    <a:pt x="127" y="237"/>
                    <a:pt x="127" y="237"/>
                    <a:pt x="127" y="237"/>
                  </a:cubicBezTo>
                  <a:cubicBezTo>
                    <a:pt x="135" y="244"/>
                    <a:pt x="145" y="244"/>
                    <a:pt x="152" y="237"/>
                  </a:cubicBezTo>
                  <a:cubicBezTo>
                    <a:pt x="159" y="230"/>
                    <a:pt x="159" y="219"/>
                    <a:pt x="152" y="212"/>
                  </a:cubicBezTo>
                  <a:cubicBezTo>
                    <a:pt x="53" y="122"/>
                    <a:pt x="53" y="122"/>
                    <a:pt x="53" y="122"/>
                  </a:cubicBezTo>
                  <a:cubicBezTo>
                    <a:pt x="152" y="32"/>
                    <a:pt x="152" y="32"/>
                    <a:pt x="152" y="32"/>
                  </a:cubicBezTo>
                  <a:cubicBezTo>
                    <a:pt x="159" y="25"/>
                    <a:pt x="159" y="14"/>
                    <a:pt x="152" y="7"/>
                  </a:cubicBezTo>
                  <a:close/>
                  <a:moveTo>
                    <a:pt x="272" y="7"/>
                  </a:moveTo>
                  <a:cubicBezTo>
                    <a:pt x="265" y="0"/>
                    <a:pt x="255" y="0"/>
                    <a:pt x="248" y="7"/>
                  </a:cubicBezTo>
                  <a:cubicBezTo>
                    <a:pt x="240" y="14"/>
                    <a:pt x="241" y="25"/>
                    <a:pt x="248" y="32"/>
                  </a:cubicBezTo>
                  <a:cubicBezTo>
                    <a:pt x="347" y="122"/>
                    <a:pt x="347" y="122"/>
                    <a:pt x="347" y="122"/>
                  </a:cubicBezTo>
                  <a:cubicBezTo>
                    <a:pt x="248" y="212"/>
                    <a:pt x="248" y="212"/>
                    <a:pt x="248" y="212"/>
                  </a:cubicBezTo>
                  <a:cubicBezTo>
                    <a:pt x="241" y="219"/>
                    <a:pt x="240" y="230"/>
                    <a:pt x="248" y="237"/>
                  </a:cubicBezTo>
                  <a:cubicBezTo>
                    <a:pt x="255" y="244"/>
                    <a:pt x="265" y="244"/>
                    <a:pt x="272" y="237"/>
                  </a:cubicBezTo>
                  <a:cubicBezTo>
                    <a:pt x="400" y="122"/>
                    <a:pt x="400" y="122"/>
                    <a:pt x="400" y="122"/>
                  </a:cubicBezTo>
                  <a:lnTo>
                    <a:pt x="272" y="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pic>
        <p:nvPicPr>
          <p:cNvPr id="90" name="Picture 89" descr="1456331964.png"/>
          <p:cNvPicPr>
            <a:picLocks noChangeAspect="1"/>
          </p:cNvPicPr>
          <p:nvPr/>
        </p:nvPicPr>
        <p:blipFill rotWithShape="1">
          <a:blip r:embed="rId2">
            <a:extLst>
              <a:ext uri="{28A0092B-C50C-407E-A947-70E740481C1C}">
                <a14:useLocalDpi xmlns:a14="http://schemas.microsoft.com/office/drawing/2010/main" val="0"/>
              </a:ext>
            </a:extLst>
          </a:blip>
          <a:srcRect t="8569" r="73655"/>
          <a:stretch/>
        </p:blipFill>
        <p:spPr>
          <a:xfrm>
            <a:off x="2677063" y="3579408"/>
            <a:ext cx="547516" cy="465155"/>
          </a:xfrm>
          <a:prstGeom prst="rect">
            <a:avLst/>
          </a:prstGeom>
        </p:spPr>
      </p:pic>
      <p:pic>
        <p:nvPicPr>
          <p:cNvPr id="91" name="Picture 3" descr="image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47469" y="2887100"/>
            <a:ext cx="2429912" cy="3404284"/>
          </a:xfrm>
          <a:prstGeom prst="rect">
            <a:avLst/>
          </a:prstGeom>
          <a:noFill/>
          <a:ln w="3175" cmpd="sng">
            <a:solidFill>
              <a:schemeClr val="tx1">
                <a:lumMod val="75000"/>
                <a:lumOff val="25000"/>
              </a:schemeClr>
            </a:solidFill>
            <a:miter lim="800000"/>
            <a:headEnd/>
            <a:tailEnd/>
          </a:ln>
          <a:extLst>
            <a:ext uri="{909E8E84-426E-40dd-AFC4-6F175D3DCCD1}">
              <a14:hiddenFill xmlns:a14="http://schemas.microsoft.com/office/drawing/2010/main" xmlns="">
                <a:solidFill>
                  <a:srgbClr val="FFFFFF"/>
                </a:solidFill>
              </a14:hiddenFill>
            </a:ext>
          </a:extLst>
        </p:spPr>
      </p:pic>
      <p:sp>
        <p:nvSpPr>
          <p:cNvPr id="92" name="Content Placeholder 2"/>
          <p:cNvSpPr txBox="1">
            <a:spLocks/>
          </p:cNvSpPr>
          <p:nvPr/>
        </p:nvSpPr>
        <p:spPr>
          <a:xfrm>
            <a:off x="5789978" y="1317102"/>
            <a:ext cx="5086899" cy="1415405"/>
          </a:xfrm>
          <a:prstGeom prst="rect">
            <a:avLst/>
          </a:prstGeom>
        </p:spPr>
        <p:txBody>
          <a:bodyPr vert="horz" lIns="68574" tIns="34289" rIns="68574" bIns="34289" rtlCol="0">
            <a:noAutofit/>
          </a:bodyPr>
          <a:lstStyle/>
          <a:p>
            <a:pPr marL="0" lvl="2" defTabSz="914310">
              <a:lnSpc>
                <a:spcPct val="90000"/>
              </a:lnSpc>
              <a:spcBef>
                <a:spcPct val="20000"/>
              </a:spcBef>
            </a:pPr>
            <a:r>
              <a:rPr lang="en-GB" b="1" dirty="0" smtClean="0">
                <a:solidFill>
                  <a:prstClr val="black">
                    <a:lumMod val="50000"/>
                    <a:lumOff val="50000"/>
                  </a:prstClr>
                </a:solidFill>
              </a:rPr>
              <a:t>Also</a:t>
            </a:r>
            <a:endParaRPr lang="en-GB" b="1" dirty="0">
              <a:solidFill>
                <a:prstClr val="black">
                  <a:lumMod val="50000"/>
                  <a:lumOff val="50000"/>
                </a:prstClr>
              </a:solidFill>
            </a:endParaRPr>
          </a:p>
          <a:p>
            <a:pPr marL="0" lvl="2" defTabSz="914310">
              <a:lnSpc>
                <a:spcPct val="90000"/>
              </a:lnSpc>
              <a:spcBef>
                <a:spcPct val="20000"/>
              </a:spcBef>
              <a:defRPr/>
            </a:pPr>
            <a:r>
              <a:rPr lang="en-GB" dirty="0" smtClean="0">
                <a:solidFill>
                  <a:prstClr val="black">
                    <a:lumMod val="50000"/>
                    <a:lumOff val="50000"/>
                  </a:prstClr>
                </a:solidFill>
              </a:rPr>
              <a:t>Security,</a:t>
            </a:r>
            <a:r>
              <a:rPr lang="en-GB" dirty="0">
                <a:solidFill>
                  <a:prstClr val="black">
                    <a:lumMod val="50000"/>
                    <a:lumOff val="50000"/>
                  </a:prstClr>
                </a:solidFill>
              </a:rPr>
              <a:t> </a:t>
            </a:r>
            <a:r>
              <a:rPr lang="en-GB" dirty="0" smtClean="0">
                <a:solidFill>
                  <a:prstClr val="black">
                    <a:lumMod val="50000"/>
                    <a:lumOff val="50000"/>
                  </a:prstClr>
                </a:solidFill>
              </a:rPr>
              <a:t>Subscription, Search, Data licenses</a:t>
            </a:r>
            <a:endParaRPr lang="en-GB" dirty="0">
              <a:solidFill>
                <a:prstClr val="black">
                  <a:lumMod val="50000"/>
                  <a:lumOff val="50000"/>
                </a:prstClr>
              </a:solidFill>
            </a:endParaRPr>
          </a:p>
        </p:txBody>
      </p:sp>
    </p:spTree>
    <p:extLst>
      <p:ext uri="{BB962C8B-B14F-4D97-AF65-F5344CB8AC3E}">
        <p14:creationId xmlns:p14="http://schemas.microsoft.com/office/powerpoint/2010/main" val="8478721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Today</a:t>
            </a:r>
            <a:endParaRPr lang="en-AU" dirty="0"/>
          </a:p>
        </p:txBody>
      </p:sp>
      <p:graphicFrame>
        <p:nvGraphicFramePr>
          <p:cNvPr id="4" name="Table 3"/>
          <p:cNvGraphicFramePr>
            <a:graphicFrameLocks noGrp="1"/>
          </p:cNvGraphicFramePr>
          <p:nvPr>
            <p:extLst>
              <p:ext uri="{D42A27DB-BD31-4B8C-83A1-F6EECF244321}">
                <p14:modId xmlns:p14="http://schemas.microsoft.com/office/powerpoint/2010/main" val="3555006214"/>
              </p:ext>
            </p:extLst>
          </p:nvPr>
        </p:nvGraphicFramePr>
        <p:xfrm>
          <a:off x="1954323" y="1340768"/>
          <a:ext cx="8280921" cy="5094557"/>
        </p:xfrm>
        <a:graphic>
          <a:graphicData uri="http://schemas.openxmlformats.org/drawingml/2006/table">
            <a:tbl>
              <a:tblPr firstRow="1" bandRow="1">
                <a:tableStyleId>{5C22544A-7EE6-4342-B048-85BDC9FD1C3A}</a:tableStyleId>
              </a:tblPr>
              <a:tblGrid>
                <a:gridCol w="818267"/>
                <a:gridCol w="3702287"/>
                <a:gridCol w="3760367"/>
              </a:tblGrid>
              <a:tr h="499421">
                <a:tc>
                  <a:txBody>
                    <a:bodyPr/>
                    <a:lstStyle/>
                    <a:p>
                      <a:pPr>
                        <a:lnSpc>
                          <a:spcPts val="1400"/>
                        </a:lnSpc>
                        <a:spcAft>
                          <a:spcPts val="1500"/>
                        </a:spcAft>
                      </a:pPr>
                      <a:r>
                        <a:rPr lang="en-AU" sz="1100" b="0" dirty="0" smtClean="0">
                          <a:solidFill>
                            <a:schemeClr val="bg1"/>
                          </a:solidFill>
                          <a:effectLst/>
                          <a:latin typeface="Calibri" panose="020F0502020204030204" pitchFamily="34" charset="0"/>
                          <a:ea typeface="Times New Roman" panose="02020603050405020304" pitchFamily="18" charset="0"/>
                        </a:rPr>
                        <a:t>3.00pm</a:t>
                      </a:r>
                      <a:endParaRPr lang="en-AU" sz="1100" b="0" dirty="0">
                        <a:solidFill>
                          <a:schemeClr val="bg1"/>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005EB8"/>
                    </a:solidFill>
                  </a:tcPr>
                </a:tc>
                <a:tc>
                  <a:txBody>
                    <a:bodyPr/>
                    <a:lstStyle/>
                    <a:p>
                      <a:pPr>
                        <a:lnSpc>
                          <a:spcPts val="1400"/>
                        </a:lnSpc>
                        <a:spcAft>
                          <a:spcPts val="1500"/>
                        </a:spcAft>
                      </a:pPr>
                      <a:r>
                        <a:rPr lang="en-US" sz="1100" b="0" dirty="0" smtClean="0">
                          <a:solidFill>
                            <a:srgbClr val="000000"/>
                          </a:solidFill>
                          <a:effectLst/>
                          <a:latin typeface="Calibri" panose="020F0502020204030204" pitchFamily="34" charset="0"/>
                          <a:ea typeface="Times New Roman" panose="02020603050405020304" pitchFamily="18" charset="0"/>
                        </a:rPr>
                        <a:t>Welcome &amp; Introduction</a:t>
                      </a:r>
                      <a:endParaRPr lang="en-AU" sz="1100" b="0" dirty="0">
                        <a:solidFill>
                          <a:srgbClr val="000000"/>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Aft>
                          <a:spcPts val="0"/>
                        </a:spcAft>
                      </a:pPr>
                      <a:r>
                        <a:rPr lang="en-US" sz="1100" b="0" dirty="0" smtClean="0">
                          <a:solidFill>
                            <a:srgbClr val="000000"/>
                          </a:solidFill>
                          <a:effectLst/>
                          <a:latin typeface="Calibri" panose="020F0502020204030204" pitchFamily="34" charset="0"/>
                          <a:ea typeface="Times New Roman" panose="02020603050405020304" pitchFamily="18" charset="0"/>
                        </a:rPr>
                        <a:t>Chris McLaren</a:t>
                      </a:r>
                      <a:r>
                        <a:rPr lang="en-US" sz="1100" b="0" baseline="0" dirty="0" smtClean="0">
                          <a:solidFill>
                            <a:srgbClr val="000000"/>
                          </a:solidFill>
                          <a:effectLst/>
                          <a:latin typeface="Calibri" panose="020F0502020204030204" pitchFamily="34" charset="0"/>
                          <a:ea typeface="Times New Roman" panose="02020603050405020304" pitchFamily="18" charset="0"/>
                        </a:rPr>
                        <a:t> - </a:t>
                      </a:r>
                      <a:r>
                        <a:rPr lang="en-US" sz="1100" b="0" dirty="0" smtClean="0">
                          <a:solidFill>
                            <a:srgbClr val="000000"/>
                          </a:solidFill>
                          <a:effectLst/>
                          <a:latin typeface="Calibri" panose="020F0502020204030204" pitchFamily="34" charset="0"/>
                          <a:ea typeface="Times New Roman" panose="02020603050405020304" pitchFamily="18" charset="0"/>
                        </a:rPr>
                        <a:t>Partner, KPMG</a:t>
                      </a:r>
                      <a:endParaRPr lang="en-AU" sz="1100" b="0" dirty="0">
                        <a:solidFill>
                          <a:srgbClr val="000000"/>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52707">
                <a:tc>
                  <a:txBody>
                    <a:bodyPr/>
                    <a:lstStyle/>
                    <a:p>
                      <a:pPr>
                        <a:lnSpc>
                          <a:spcPts val="1400"/>
                        </a:lnSpc>
                        <a:spcAft>
                          <a:spcPts val="1500"/>
                        </a:spcAft>
                      </a:pPr>
                      <a:r>
                        <a:rPr lang="en-US" sz="1100" dirty="0" smtClean="0">
                          <a:solidFill>
                            <a:schemeClr val="bg1"/>
                          </a:solidFill>
                          <a:effectLst/>
                          <a:latin typeface="Calibri" panose="020F0502020204030204" pitchFamily="34" charset="0"/>
                          <a:ea typeface="Times New Roman" panose="02020603050405020304" pitchFamily="18" charset="0"/>
                        </a:rPr>
                        <a:t>3.10pm</a:t>
                      </a:r>
                      <a:endParaRPr lang="en-AU" sz="1100" dirty="0">
                        <a:solidFill>
                          <a:schemeClr val="bg1"/>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005EB8"/>
                    </a:solidFill>
                  </a:tcPr>
                </a:tc>
                <a:tc>
                  <a:txBody>
                    <a:bodyPr/>
                    <a:lstStyle/>
                    <a:p>
                      <a:pPr>
                        <a:lnSpc>
                          <a:spcPts val="1400"/>
                        </a:lnSpc>
                        <a:spcAft>
                          <a:spcPts val="1500"/>
                        </a:spcAft>
                      </a:pPr>
                      <a:r>
                        <a:rPr lang="en-US" sz="1100" dirty="0" smtClean="0">
                          <a:solidFill>
                            <a:srgbClr val="000000"/>
                          </a:solidFill>
                          <a:effectLst/>
                          <a:latin typeface="Calibri" panose="020F0502020204030204" pitchFamily="34" charset="0"/>
                          <a:ea typeface="Times New Roman" panose="02020603050405020304" pitchFamily="18" charset="0"/>
                        </a:rPr>
                        <a:t>Government</a:t>
                      </a:r>
                      <a:r>
                        <a:rPr lang="en-US" sz="1100" baseline="0" dirty="0" smtClean="0">
                          <a:solidFill>
                            <a:srgbClr val="000000"/>
                          </a:solidFill>
                          <a:effectLst/>
                          <a:latin typeface="Calibri" panose="020F0502020204030204" pitchFamily="34" charset="0"/>
                          <a:ea typeface="Times New Roman" panose="02020603050405020304" pitchFamily="18" charset="0"/>
                        </a:rPr>
                        <a:t> Perspectives</a:t>
                      </a:r>
                      <a:endParaRPr lang="en-AU" sz="1100" dirty="0">
                        <a:solidFill>
                          <a:srgbClr val="000000"/>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Aft>
                          <a:spcPts val="0"/>
                        </a:spcAft>
                      </a:pPr>
                      <a:r>
                        <a:rPr lang="en-US" sz="1100" dirty="0" smtClean="0">
                          <a:solidFill>
                            <a:srgbClr val="000000"/>
                          </a:solidFill>
                          <a:effectLst/>
                          <a:latin typeface="Calibri" panose="020F0502020204030204" pitchFamily="34" charset="0"/>
                          <a:ea typeface="Times New Roman" panose="02020603050405020304" pitchFamily="18" charset="0"/>
                        </a:rPr>
                        <a:t>Senator the Hon. Mitch </a:t>
                      </a:r>
                      <a:r>
                        <a:rPr lang="en-US" sz="1100" dirty="0" err="1" smtClean="0">
                          <a:solidFill>
                            <a:srgbClr val="000000"/>
                          </a:solidFill>
                          <a:effectLst/>
                          <a:latin typeface="Calibri" panose="020F0502020204030204" pitchFamily="34" charset="0"/>
                          <a:ea typeface="Times New Roman" panose="02020603050405020304" pitchFamily="18" charset="0"/>
                        </a:rPr>
                        <a:t>Fifield</a:t>
                      </a:r>
                      <a:endParaRPr lang="en-US" sz="1100" dirty="0" smtClean="0">
                        <a:solidFill>
                          <a:srgbClr val="000000"/>
                        </a:solidFill>
                        <a:effectLst/>
                        <a:latin typeface="Calibri" panose="020F0502020204030204" pitchFamily="34" charset="0"/>
                        <a:ea typeface="Times New Roman" panose="02020603050405020304" pitchFamily="18" charset="0"/>
                      </a:endParaRPr>
                    </a:p>
                    <a:p>
                      <a:pPr>
                        <a:lnSpc>
                          <a:spcPct val="100000"/>
                        </a:lnSpc>
                        <a:spcAft>
                          <a:spcPts val="0"/>
                        </a:spcAft>
                      </a:pPr>
                      <a:r>
                        <a:rPr lang="en-US" sz="1100" dirty="0" smtClean="0">
                          <a:solidFill>
                            <a:srgbClr val="000000"/>
                          </a:solidFill>
                          <a:effectLst/>
                          <a:latin typeface="Calibri" panose="020F0502020204030204" pitchFamily="34" charset="0"/>
                          <a:ea typeface="Times New Roman" panose="02020603050405020304" pitchFamily="18" charset="0"/>
                        </a:rPr>
                        <a:t>Minister for the Arts</a:t>
                      </a:r>
                    </a:p>
                    <a:p>
                      <a:pPr>
                        <a:lnSpc>
                          <a:spcPct val="100000"/>
                        </a:lnSpc>
                        <a:spcAft>
                          <a:spcPts val="0"/>
                        </a:spcAft>
                      </a:pPr>
                      <a:r>
                        <a:rPr lang="en-US" sz="1100" dirty="0" smtClean="0">
                          <a:solidFill>
                            <a:srgbClr val="000000"/>
                          </a:solidFill>
                          <a:effectLst/>
                          <a:latin typeface="Calibri" panose="020F0502020204030204" pitchFamily="34" charset="0"/>
                          <a:ea typeface="Times New Roman" panose="02020603050405020304" pitchFamily="18" charset="0"/>
                        </a:rPr>
                        <a:t>Minister for Communications</a:t>
                      </a:r>
                      <a:endParaRPr lang="en-AU" sz="1100" dirty="0">
                        <a:solidFill>
                          <a:srgbClr val="000000"/>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626129">
                <a:tc>
                  <a:txBody>
                    <a:bodyPr/>
                    <a:lstStyle/>
                    <a:p>
                      <a:pPr>
                        <a:lnSpc>
                          <a:spcPts val="1400"/>
                        </a:lnSpc>
                        <a:spcAft>
                          <a:spcPts val="1500"/>
                        </a:spcAft>
                      </a:pPr>
                      <a:r>
                        <a:rPr lang="en-AU" sz="1100" dirty="0" smtClean="0">
                          <a:solidFill>
                            <a:schemeClr val="bg1"/>
                          </a:solidFill>
                          <a:effectLst/>
                          <a:latin typeface="Calibri" panose="020F0502020204030204" pitchFamily="34" charset="0"/>
                          <a:ea typeface="Times New Roman" panose="02020603050405020304" pitchFamily="18" charset="0"/>
                        </a:rPr>
                        <a:t>3.25pm</a:t>
                      </a:r>
                      <a:endParaRPr lang="en-AU" sz="1100" dirty="0">
                        <a:solidFill>
                          <a:schemeClr val="bg1"/>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005EB8"/>
                    </a:solidFill>
                  </a:tcPr>
                </a:tc>
                <a:tc>
                  <a:txBody>
                    <a:bodyPr/>
                    <a:lstStyle/>
                    <a:p>
                      <a:pPr>
                        <a:lnSpc>
                          <a:spcPts val="1400"/>
                        </a:lnSpc>
                        <a:spcAft>
                          <a:spcPts val="1500"/>
                        </a:spcAft>
                      </a:pPr>
                      <a:r>
                        <a:rPr lang="en-US" sz="1100" dirty="0" err="1" smtClean="0">
                          <a:solidFill>
                            <a:srgbClr val="000000"/>
                          </a:solidFill>
                          <a:effectLst/>
                          <a:latin typeface="Calibri" panose="020F0502020204030204" pitchFamily="34" charset="0"/>
                          <a:ea typeface="Times New Roman" panose="02020603050405020304" pitchFamily="18" charset="0"/>
                        </a:rPr>
                        <a:t>Barangaroo</a:t>
                      </a:r>
                      <a:r>
                        <a:rPr lang="en-US" sz="1100" dirty="0" smtClean="0">
                          <a:solidFill>
                            <a:srgbClr val="000000"/>
                          </a:solidFill>
                          <a:effectLst/>
                          <a:latin typeface="Calibri" panose="020F0502020204030204" pitchFamily="34" charset="0"/>
                          <a:ea typeface="Times New Roman" panose="02020603050405020304" pitchFamily="18" charset="0"/>
                        </a:rPr>
                        <a:t> Community </a:t>
                      </a:r>
                      <a:r>
                        <a:rPr lang="en-US" sz="1100" dirty="0" err="1" smtClean="0">
                          <a:solidFill>
                            <a:srgbClr val="000000"/>
                          </a:solidFill>
                          <a:effectLst/>
                          <a:latin typeface="Calibri" panose="020F0502020204030204" pitchFamily="34" charset="0"/>
                          <a:ea typeface="Times New Roman" panose="02020603050405020304" pitchFamily="18" charset="0"/>
                        </a:rPr>
                        <a:t>IoT</a:t>
                      </a:r>
                      <a:r>
                        <a:rPr lang="en-US" sz="1100" dirty="0" smtClean="0">
                          <a:solidFill>
                            <a:srgbClr val="000000"/>
                          </a:solidFill>
                          <a:effectLst/>
                          <a:latin typeface="Calibri" panose="020F0502020204030204" pitchFamily="34" charset="0"/>
                          <a:ea typeface="Times New Roman" panose="02020603050405020304" pitchFamily="18" charset="0"/>
                        </a:rPr>
                        <a:t> Gateway Switch-On</a:t>
                      </a:r>
                      <a:endParaRPr lang="en-AU" sz="1100" dirty="0">
                        <a:solidFill>
                          <a:srgbClr val="000000"/>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Aft>
                          <a:spcPts val="0"/>
                        </a:spcAft>
                      </a:pPr>
                      <a:r>
                        <a:rPr lang="en-AU" sz="1100" dirty="0" smtClean="0"/>
                        <a:t>Senator the Hon. Mitch Fifield</a:t>
                      </a:r>
                    </a:p>
                    <a:p>
                      <a:pPr>
                        <a:lnSpc>
                          <a:spcPct val="100000"/>
                        </a:lnSpc>
                        <a:spcAft>
                          <a:spcPts val="0"/>
                        </a:spcAft>
                      </a:pPr>
                      <a:r>
                        <a:rPr lang="en-US" sz="1100" dirty="0" smtClean="0">
                          <a:solidFill>
                            <a:srgbClr val="000000"/>
                          </a:solidFill>
                          <a:effectLst/>
                          <a:latin typeface="Calibri" panose="020F0502020204030204" pitchFamily="34" charset="0"/>
                          <a:ea typeface="Times New Roman" panose="02020603050405020304" pitchFamily="18" charset="0"/>
                        </a:rPr>
                        <a:t>Minister for the Arts</a:t>
                      </a:r>
                    </a:p>
                    <a:p>
                      <a:pPr>
                        <a:lnSpc>
                          <a:spcPct val="100000"/>
                        </a:lnSpc>
                        <a:spcAft>
                          <a:spcPts val="0"/>
                        </a:spcAft>
                      </a:pPr>
                      <a:r>
                        <a:rPr lang="en-US" sz="1100" dirty="0" smtClean="0">
                          <a:solidFill>
                            <a:srgbClr val="000000"/>
                          </a:solidFill>
                          <a:effectLst/>
                          <a:latin typeface="Calibri" panose="020F0502020204030204" pitchFamily="34" charset="0"/>
                          <a:ea typeface="Times New Roman" panose="02020603050405020304" pitchFamily="18" charset="0"/>
                        </a:rPr>
                        <a:t>Minister for Communications</a:t>
                      </a:r>
                      <a:endParaRPr lang="en-AU" sz="1100" dirty="0">
                        <a:solidFill>
                          <a:srgbClr val="000000"/>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43839">
                <a:tc>
                  <a:txBody>
                    <a:bodyPr/>
                    <a:lstStyle/>
                    <a:p>
                      <a:pPr>
                        <a:lnSpc>
                          <a:spcPts val="1400"/>
                        </a:lnSpc>
                        <a:spcAft>
                          <a:spcPts val="1500"/>
                        </a:spcAft>
                      </a:pPr>
                      <a:r>
                        <a:rPr lang="en-US" sz="1100" dirty="0" smtClean="0">
                          <a:solidFill>
                            <a:schemeClr val="bg1"/>
                          </a:solidFill>
                          <a:effectLst/>
                          <a:latin typeface="Calibri" panose="020F0502020204030204" pitchFamily="34" charset="0"/>
                          <a:ea typeface="Times New Roman" panose="02020603050405020304" pitchFamily="18" charset="0"/>
                        </a:rPr>
                        <a:t>3.30pm</a:t>
                      </a:r>
                      <a:endParaRPr lang="en-AU" sz="1100" dirty="0">
                        <a:solidFill>
                          <a:schemeClr val="bg1"/>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005EB8"/>
                    </a:solidFill>
                  </a:tcPr>
                </a:tc>
                <a:tc>
                  <a:txBody>
                    <a:bodyPr/>
                    <a:lstStyle/>
                    <a:p>
                      <a:pPr>
                        <a:lnSpc>
                          <a:spcPts val="1400"/>
                        </a:lnSpc>
                        <a:spcAft>
                          <a:spcPts val="1500"/>
                        </a:spcAft>
                      </a:pPr>
                      <a:r>
                        <a:rPr lang="en-US" sz="1100" dirty="0" smtClean="0">
                          <a:solidFill>
                            <a:srgbClr val="000000"/>
                          </a:solidFill>
                          <a:effectLst/>
                          <a:latin typeface="Calibri" panose="020F0502020204030204" pitchFamily="34" charset="0"/>
                          <a:ea typeface="Times New Roman" panose="02020603050405020304" pitchFamily="18" charset="0"/>
                        </a:rPr>
                        <a:t>State of the Nation: How Australia</a:t>
                      </a:r>
                      <a:r>
                        <a:rPr lang="en-US" sz="1100" baseline="0" dirty="0" smtClean="0">
                          <a:solidFill>
                            <a:srgbClr val="000000"/>
                          </a:solidFill>
                          <a:effectLst/>
                          <a:latin typeface="Calibri" panose="020F0502020204030204" pitchFamily="34" charset="0"/>
                          <a:ea typeface="Times New Roman" panose="02020603050405020304" pitchFamily="18" charset="0"/>
                        </a:rPr>
                        <a:t> is performing vs Global-Leading Nations</a:t>
                      </a:r>
                      <a:endParaRPr lang="en-AU" sz="1100" dirty="0">
                        <a:solidFill>
                          <a:srgbClr val="000000"/>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Aft>
                          <a:spcPts val="0"/>
                        </a:spcAft>
                      </a:pPr>
                      <a:r>
                        <a:rPr lang="en-US" sz="1100" dirty="0" smtClean="0">
                          <a:solidFill>
                            <a:srgbClr val="000000"/>
                          </a:solidFill>
                          <a:effectLst/>
                          <a:latin typeface="Calibri" panose="020F0502020204030204" pitchFamily="34" charset="0"/>
                          <a:ea typeface="Times New Roman" panose="02020603050405020304" pitchFamily="18" charset="0"/>
                        </a:rPr>
                        <a:t>Hugh </a:t>
                      </a:r>
                      <a:r>
                        <a:rPr lang="en-US" sz="1100" dirty="0" err="1" smtClean="0">
                          <a:solidFill>
                            <a:srgbClr val="000000"/>
                          </a:solidFill>
                          <a:effectLst/>
                          <a:latin typeface="Calibri" panose="020F0502020204030204" pitchFamily="34" charset="0"/>
                          <a:ea typeface="Times New Roman" panose="02020603050405020304" pitchFamily="18" charset="0"/>
                        </a:rPr>
                        <a:t>Ujhazy</a:t>
                      </a:r>
                      <a:r>
                        <a:rPr lang="en-US" sz="1100" baseline="0" dirty="0" smtClean="0">
                          <a:solidFill>
                            <a:srgbClr val="000000"/>
                          </a:solidFill>
                          <a:effectLst/>
                          <a:latin typeface="Calibri" panose="020F0502020204030204" pitchFamily="34" charset="0"/>
                          <a:ea typeface="Times New Roman" panose="02020603050405020304" pitchFamily="18" charset="0"/>
                        </a:rPr>
                        <a:t> - IDC</a:t>
                      </a:r>
                      <a:endParaRPr lang="en-US" sz="1100" dirty="0" smtClean="0">
                        <a:solidFill>
                          <a:srgbClr val="000000"/>
                        </a:solidFill>
                        <a:effectLst/>
                        <a:latin typeface="Calibri" panose="020F0502020204030204" pitchFamily="34" charset="0"/>
                        <a:ea typeface="Times New Roman" panose="02020603050405020304" pitchFamily="18" charset="0"/>
                      </a:endParaRPr>
                    </a:p>
                    <a:p>
                      <a:pPr>
                        <a:lnSpc>
                          <a:spcPct val="100000"/>
                        </a:lnSpc>
                        <a:spcAft>
                          <a:spcPts val="0"/>
                        </a:spcAft>
                      </a:pPr>
                      <a:r>
                        <a:rPr lang="en-US" sz="1100" dirty="0" smtClean="0">
                          <a:solidFill>
                            <a:srgbClr val="000000"/>
                          </a:solidFill>
                          <a:effectLst/>
                          <a:latin typeface="Calibri" panose="020F0502020204030204" pitchFamily="34" charset="0"/>
                          <a:ea typeface="Times New Roman" panose="02020603050405020304" pitchFamily="18" charset="0"/>
                        </a:rPr>
                        <a:t>Frank </a:t>
                      </a:r>
                      <a:r>
                        <a:rPr lang="en-US" sz="1100" dirty="0" err="1" smtClean="0">
                          <a:solidFill>
                            <a:srgbClr val="000000"/>
                          </a:solidFill>
                          <a:effectLst/>
                          <a:latin typeface="Calibri" panose="020F0502020204030204" pitchFamily="34" charset="0"/>
                          <a:ea typeface="Times New Roman" panose="02020603050405020304" pitchFamily="18" charset="0"/>
                        </a:rPr>
                        <a:t>Zeichner</a:t>
                      </a:r>
                      <a:r>
                        <a:rPr lang="en-US" sz="1100" baseline="0" dirty="0" smtClean="0">
                          <a:solidFill>
                            <a:srgbClr val="000000"/>
                          </a:solidFill>
                          <a:effectLst/>
                          <a:latin typeface="Calibri" panose="020F0502020204030204" pitchFamily="34" charset="0"/>
                          <a:ea typeface="Times New Roman" panose="02020603050405020304" pitchFamily="18" charset="0"/>
                        </a:rPr>
                        <a:t> - </a:t>
                      </a:r>
                      <a:r>
                        <a:rPr lang="en-US" sz="1100" baseline="0" dirty="0" err="1" smtClean="0">
                          <a:solidFill>
                            <a:srgbClr val="000000"/>
                          </a:solidFill>
                          <a:effectLst/>
                          <a:latin typeface="Calibri" panose="020F0502020204030204" pitchFamily="34" charset="0"/>
                          <a:ea typeface="Times New Roman" panose="02020603050405020304" pitchFamily="18" charset="0"/>
                        </a:rPr>
                        <a:t>CreatorTech</a:t>
                      </a:r>
                      <a:endParaRPr lang="en-AU" sz="1100" dirty="0">
                        <a:solidFill>
                          <a:srgbClr val="000000"/>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91017">
                <a:tc>
                  <a:txBody>
                    <a:bodyPr/>
                    <a:lstStyle/>
                    <a:p>
                      <a:pPr>
                        <a:lnSpc>
                          <a:spcPts val="1400"/>
                        </a:lnSpc>
                        <a:spcAft>
                          <a:spcPts val="1500"/>
                        </a:spcAft>
                      </a:pPr>
                      <a:r>
                        <a:rPr lang="en-AU" sz="1100" dirty="0" smtClean="0">
                          <a:solidFill>
                            <a:schemeClr val="bg1"/>
                          </a:solidFill>
                          <a:effectLst/>
                          <a:latin typeface="Calibri" panose="020F0502020204030204" pitchFamily="34" charset="0"/>
                          <a:ea typeface="Times New Roman" panose="02020603050405020304" pitchFamily="18" charset="0"/>
                        </a:rPr>
                        <a:t>3.50pm</a:t>
                      </a:r>
                      <a:endParaRPr lang="en-AU" sz="1100" dirty="0">
                        <a:solidFill>
                          <a:schemeClr val="bg1"/>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005EB8"/>
                    </a:solidFill>
                  </a:tcPr>
                </a:tc>
                <a:tc>
                  <a:txBody>
                    <a:bodyPr/>
                    <a:lstStyle/>
                    <a:p>
                      <a:pPr>
                        <a:lnSpc>
                          <a:spcPts val="1400"/>
                        </a:lnSpc>
                        <a:spcAft>
                          <a:spcPts val="1500"/>
                        </a:spcAft>
                      </a:pPr>
                      <a:r>
                        <a:rPr lang="en-AU" sz="1100" dirty="0" err="1" smtClean="0">
                          <a:solidFill>
                            <a:srgbClr val="000000"/>
                          </a:solidFill>
                          <a:effectLst/>
                          <a:latin typeface="Calibri" panose="020F0502020204030204" pitchFamily="34" charset="0"/>
                          <a:ea typeface="Times New Roman" panose="02020603050405020304" pitchFamily="18" charset="0"/>
                        </a:rPr>
                        <a:t>IoTAA</a:t>
                      </a:r>
                      <a:r>
                        <a:rPr lang="en-AU" sz="1100" dirty="0" smtClean="0">
                          <a:solidFill>
                            <a:srgbClr val="000000"/>
                          </a:solidFill>
                          <a:effectLst/>
                          <a:latin typeface="Calibri" panose="020F0502020204030204" pitchFamily="34" charset="0"/>
                          <a:ea typeface="Times New Roman" panose="02020603050405020304" pitchFamily="18" charset="0"/>
                        </a:rPr>
                        <a:t> Industry Progress: Panel Session of </a:t>
                      </a:r>
                      <a:r>
                        <a:rPr lang="en-AU" sz="1100" dirty="0" err="1" smtClean="0">
                          <a:solidFill>
                            <a:srgbClr val="000000"/>
                          </a:solidFill>
                          <a:effectLst/>
                          <a:latin typeface="Calibri" panose="020F0502020204030204" pitchFamily="34" charset="0"/>
                          <a:ea typeface="Times New Roman" panose="02020603050405020304" pitchFamily="18" charset="0"/>
                        </a:rPr>
                        <a:t>Workstream</a:t>
                      </a:r>
                      <a:r>
                        <a:rPr lang="en-AU" sz="1100" dirty="0" smtClean="0">
                          <a:solidFill>
                            <a:srgbClr val="000000"/>
                          </a:solidFill>
                          <a:effectLst/>
                          <a:latin typeface="Calibri" panose="020F0502020204030204" pitchFamily="34" charset="0"/>
                          <a:ea typeface="Times New Roman" panose="02020603050405020304" pitchFamily="18" charset="0"/>
                        </a:rPr>
                        <a:t> Chairs</a:t>
                      </a:r>
                      <a:endParaRPr lang="en-AU" sz="1100" dirty="0">
                        <a:solidFill>
                          <a:srgbClr val="000000"/>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Aft>
                          <a:spcPts val="0"/>
                        </a:spcAft>
                      </a:pPr>
                      <a:r>
                        <a:rPr lang="en-US" sz="1100" dirty="0" smtClean="0">
                          <a:solidFill>
                            <a:srgbClr val="000000"/>
                          </a:solidFill>
                          <a:effectLst/>
                          <a:latin typeface="Calibri" panose="020F0502020204030204" pitchFamily="34" charset="0"/>
                          <a:ea typeface="Times New Roman" panose="02020603050405020304" pitchFamily="18" charset="0"/>
                        </a:rPr>
                        <a:t>Moderator:</a:t>
                      </a:r>
                      <a:r>
                        <a:rPr lang="en-US" sz="1100" baseline="0" dirty="0" smtClean="0">
                          <a:solidFill>
                            <a:srgbClr val="000000"/>
                          </a:solidFill>
                          <a:effectLst/>
                          <a:latin typeface="Calibri" panose="020F0502020204030204" pitchFamily="34" charset="0"/>
                          <a:ea typeface="Times New Roman" panose="02020603050405020304" pitchFamily="18" charset="0"/>
                        </a:rPr>
                        <a:t> John Stanton</a:t>
                      </a:r>
                    </a:p>
                    <a:p>
                      <a:pPr>
                        <a:lnSpc>
                          <a:spcPct val="100000"/>
                        </a:lnSpc>
                        <a:spcAft>
                          <a:spcPts val="0"/>
                        </a:spcAft>
                      </a:pPr>
                      <a:r>
                        <a:rPr lang="en-US" sz="1100" baseline="0" dirty="0" smtClean="0">
                          <a:solidFill>
                            <a:srgbClr val="000000"/>
                          </a:solidFill>
                          <a:effectLst/>
                          <a:latin typeface="Calibri" panose="020F0502020204030204" pitchFamily="34" charset="0"/>
                          <a:ea typeface="Times New Roman" panose="02020603050405020304" pitchFamily="18" charset="0"/>
                        </a:rPr>
                        <a:t>Chair, </a:t>
                      </a:r>
                      <a:r>
                        <a:rPr lang="en-US" sz="1100" baseline="0" dirty="0" err="1" smtClean="0">
                          <a:solidFill>
                            <a:srgbClr val="000000"/>
                          </a:solidFill>
                          <a:effectLst/>
                          <a:latin typeface="Calibri" panose="020F0502020204030204" pitchFamily="34" charset="0"/>
                          <a:ea typeface="Times New Roman" panose="02020603050405020304" pitchFamily="18" charset="0"/>
                        </a:rPr>
                        <a:t>IoTAA</a:t>
                      </a:r>
                      <a:r>
                        <a:rPr lang="en-US" sz="1100" baseline="0" dirty="0" smtClean="0">
                          <a:solidFill>
                            <a:srgbClr val="000000"/>
                          </a:solidFill>
                          <a:effectLst/>
                          <a:latin typeface="Calibri" panose="020F0502020204030204" pitchFamily="34" charset="0"/>
                          <a:ea typeface="Times New Roman" panose="02020603050405020304" pitchFamily="18" charset="0"/>
                        </a:rPr>
                        <a:t> Executive Council</a:t>
                      </a:r>
                      <a:endParaRPr lang="en-AU" sz="1100" dirty="0">
                        <a:solidFill>
                          <a:srgbClr val="000000"/>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52600">
                <a:tc>
                  <a:txBody>
                    <a:bodyPr/>
                    <a:lstStyle/>
                    <a:p>
                      <a:pPr>
                        <a:lnSpc>
                          <a:spcPts val="1400"/>
                        </a:lnSpc>
                        <a:spcAft>
                          <a:spcPts val="1500"/>
                        </a:spcAft>
                      </a:pPr>
                      <a:r>
                        <a:rPr lang="en-US" sz="1100" dirty="0" smtClean="0">
                          <a:solidFill>
                            <a:schemeClr val="bg1"/>
                          </a:solidFill>
                          <a:effectLst/>
                          <a:latin typeface="Calibri" panose="020F0502020204030204" pitchFamily="34" charset="0"/>
                          <a:ea typeface="Times New Roman" panose="02020603050405020304" pitchFamily="18" charset="0"/>
                        </a:rPr>
                        <a:t>4.20pm</a:t>
                      </a:r>
                      <a:endParaRPr lang="en-AU" sz="1100" dirty="0">
                        <a:solidFill>
                          <a:schemeClr val="bg1"/>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005EB8"/>
                    </a:solidFill>
                  </a:tcPr>
                </a:tc>
                <a:tc>
                  <a:txBody>
                    <a:bodyPr/>
                    <a:lstStyle/>
                    <a:p>
                      <a:pPr>
                        <a:lnSpc>
                          <a:spcPts val="1400"/>
                        </a:lnSpc>
                        <a:spcAft>
                          <a:spcPts val="1500"/>
                        </a:spcAft>
                      </a:pPr>
                      <a:r>
                        <a:rPr lang="en-US" sz="1100" dirty="0" smtClean="0">
                          <a:solidFill>
                            <a:srgbClr val="000000"/>
                          </a:solidFill>
                          <a:effectLst/>
                          <a:latin typeface="Calibri" panose="020F0502020204030204" pitchFamily="34" charset="0"/>
                          <a:ea typeface="Times New Roman" panose="02020603050405020304" pitchFamily="18" charset="0"/>
                        </a:rPr>
                        <a:t>Consumer Perspectives</a:t>
                      </a:r>
                      <a:endParaRPr lang="en-AU" sz="1100" dirty="0">
                        <a:solidFill>
                          <a:srgbClr val="000000"/>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Aft>
                          <a:spcPts val="0"/>
                        </a:spcAft>
                      </a:pPr>
                      <a:r>
                        <a:rPr lang="en-US" sz="1100" dirty="0" smtClean="0">
                          <a:solidFill>
                            <a:srgbClr val="000000"/>
                          </a:solidFill>
                          <a:effectLst/>
                          <a:latin typeface="Calibri" panose="020F0502020204030204" pitchFamily="34" charset="0"/>
                          <a:ea typeface="Times New Roman" panose="02020603050405020304" pitchFamily="18" charset="0"/>
                        </a:rPr>
                        <a:t>Teresa Corbin</a:t>
                      </a:r>
                      <a:r>
                        <a:rPr lang="en-US" sz="1100" baseline="0" dirty="0" smtClean="0">
                          <a:solidFill>
                            <a:srgbClr val="000000"/>
                          </a:solidFill>
                          <a:effectLst/>
                          <a:latin typeface="Calibri" panose="020F0502020204030204" pitchFamily="34" charset="0"/>
                          <a:ea typeface="Times New Roman" panose="02020603050405020304" pitchFamily="18" charset="0"/>
                        </a:rPr>
                        <a:t> - </a:t>
                      </a:r>
                      <a:r>
                        <a:rPr lang="en-US" sz="1100" dirty="0" smtClean="0">
                          <a:solidFill>
                            <a:srgbClr val="000000"/>
                          </a:solidFill>
                          <a:effectLst/>
                          <a:latin typeface="Calibri" panose="020F0502020204030204" pitchFamily="34" charset="0"/>
                          <a:ea typeface="Times New Roman" panose="02020603050405020304" pitchFamily="18" charset="0"/>
                        </a:rPr>
                        <a:t>CEO, ACCAN</a:t>
                      </a:r>
                      <a:endParaRPr lang="en-AU" sz="1100" dirty="0">
                        <a:solidFill>
                          <a:srgbClr val="000000"/>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76010">
                <a:tc>
                  <a:txBody>
                    <a:bodyPr/>
                    <a:lstStyle/>
                    <a:p>
                      <a:pPr>
                        <a:lnSpc>
                          <a:spcPts val="1400"/>
                        </a:lnSpc>
                        <a:spcAft>
                          <a:spcPts val="1500"/>
                        </a:spcAft>
                      </a:pPr>
                      <a:r>
                        <a:rPr lang="en-US" sz="1100" dirty="0" smtClean="0">
                          <a:solidFill>
                            <a:schemeClr val="bg1"/>
                          </a:solidFill>
                          <a:effectLst/>
                          <a:latin typeface="Calibri" panose="020F0502020204030204" pitchFamily="34" charset="0"/>
                          <a:ea typeface="Times New Roman" panose="02020603050405020304" pitchFamily="18" charset="0"/>
                        </a:rPr>
                        <a:t>4.30pm</a:t>
                      </a:r>
                      <a:endParaRPr lang="en-AU" sz="1100" dirty="0">
                        <a:solidFill>
                          <a:schemeClr val="bg1"/>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005EB8"/>
                    </a:solidFill>
                  </a:tcPr>
                </a:tc>
                <a:tc>
                  <a:txBody>
                    <a:bodyPr/>
                    <a:lstStyle/>
                    <a:p>
                      <a:pPr>
                        <a:lnSpc>
                          <a:spcPts val="1400"/>
                        </a:lnSpc>
                        <a:spcAft>
                          <a:spcPts val="1500"/>
                        </a:spcAft>
                      </a:pPr>
                      <a:r>
                        <a:rPr lang="en-US" sz="1100" dirty="0" smtClean="0">
                          <a:solidFill>
                            <a:srgbClr val="000000"/>
                          </a:solidFill>
                          <a:effectLst/>
                          <a:latin typeface="Calibri" panose="020F0502020204030204" pitchFamily="34" charset="0"/>
                          <a:ea typeface="Times New Roman" panose="02020603050405020304" pitchFamily="18" charset="0"/>
                        </a:rPr>
                        <a:t>Smart Industries</a:t>
                      </a:r>
                      <a:r>
                        <a:rPr lang="en-US" sz="1100" baseline="0" dirty="0" smtClean="0">
                          <a:solidFill>
                            <a:srgbClr val="000000"/>
                          </a:solidFill>
                          <a:effectLst/>
                          <a:latin typeface="Calibri" panose="020F0502020204030204" pitchFamily="34" charset="0"/>
                          <a:ea typeface="Times New Roman" panose="02020603050405020304" pitchFamily="18" charset="0"/>
                        </a:rPr>
                        <a:t> &amp; Cities: Panel of </a:t>
                      </a:r>
                      <a:r>
                        <a:rPr lang="en-US" sz="1100" baseline="0" dirty="0" err="1" smtClean="0">
                          <a:solidFill>
                            <a:srgbClr val="000000"/>
                          </a:solidFill>
                          <a:effectLst/>
                          <a:latin typeface="Calibri" panose="020F0502020204030204" pitchFamily="34" charset="0"/>
                          <a:ea typeface="Times New Roman" panose="02020603050405020304" pitchFamily="18" charset="0"/>
                        </a:rPr>
                        <a:t>Sectoral</a:t>
                      </a:r>
                      <a:r>
                        <a:rPr lang="en-US" sz="1100" baseline="0" dirty="0" smtClean="0">
                          <a:solidFill>
                            <a:srgbClr val="000000"/>
                          </a:solidFill>
                          <a:effectLst/>
                          <a:latin typeface="Calibri" panose="020F0502020204030204" pitchFamily="34" charset="0"/>
                          <a:ea typeface="Times New Roman" panose="02020603050405020304" pitchFamily="18" charset="0"/>
                        </a:rPr>
                        <a:t> representatives</a:t>
                      </a:r>
                      <a:endParaRPr lang="en-AU" sz="1100" dirty="0">
                        <a:solidFill>
                          <a:srgbClr val="000000"/>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Aft>
                          <a:spcPts val="0"/>
                        </a:spcAft>
                      </a:pPr>
                      <a:r>
                        <a:rPr lang="en-US" sz="1100" dirty="0" smtClean="0">
                          <a:solidFill>
                            <a:srgbClr val="000000"/>
                          </a:solidFill>
                          <a:effectLst/>
                          <a:latin typeface="Calibri" panose="020F0502020204030204" pitchFamily="34" charset="0"/>
                          <a:ea typeface="Times New Roman" panose="02020603050405020304" pitchFamily="18" charset="0"/>
                        </a:rPr>
                        <a:t>Moderator:</a:t>
                      </a:r>
                      <a:r>
                        <a:rPr lang="en-US" sz="1100" baseline="0" dirty="0" smtClean="0">
                          <a:solidFill>
                            <a:srgbClr val="000000"/>
                          </a:solidFill>
                          <a:effectLst/>
                          <a:latin typeface="Calibri" panose="020F0502020204030204" pitchFamily="34" charset="0"/>
                          <a:ea typeface="Times New Roman" panose="02020603050405020304" pitchFamily="18" charset="0"/>
                        </a:rPr>
                        <a:t> Catherine </a:t>
                      </a:r>
                      <a:r>
                        <a:rPr lang="en-US" sz="1100" baseline="0" dirty="0" err="1" smtClean="0">
                          <a:solidFill>
                            <a:srgbClr val="000000"/>
                          </a:solidFill>
                          <a:effectLst/>
                          <a:latin typeface="Calibri" panose="020F0502020204030204" pitchFamily="34" charset="0"/>
                          <a:ea typeface="Times New Roman" panose="02020603050405020304" pitchFamily="18" charset="0"/>
                        </a:rPr>
                        <a:t>Caruana</a:t>
                      </a:r>
                      <a:r>
                        <a:rPr lang="en-US" sz="1100" baseline="0" dirty="0" smtClean="0">
                          <a:solidFill>
                            <a:srgbClr val="000000"/>
                          </a:solidFill>
                          <a:effectLst/>
                          <a:latin typeface="Calibri" panose="020F0502020204030204" pitchFamily="34" charset="0"/>
                          <a:ea typeface="Times New Roman" panose="02020603050405020304" pitchFamily="18" charset="0"/>
                        </a:rPr>
                        <a:t>-McManus</a:t>
                      </a:r>
                    </a:p>
                    <a:p>
                      <a:pPr>
                        <a:lnSpc>
                          <a:spcPct val="100000"/>
                        </a:lnSpc>
                        <a:spcAft>
                          <a:spcPts val="0"/>
                        </a:spcAft>
                      </a:pPr>
                      <a:r>
                        <a:rPr lang="en-US" sz="1100" baseline="0" dirty="0" smtClean="0">
                          <a:solidFill>
                            <a:srgbClr val="000000"/>
                          </a:solidFill>
                          <a:effectLst/>
                          <a:latin typeface="Calibri" panose="020F0502020204030204" pitchFamily="34" charset="0"/>
                          <a:ea typeface="Times New Roman" panose="02020603050405020304" pitchFamily="18" charset="0"/>
                        </a:rPr>
                        <a:t>Founder, Giant Ideas</a:t>
                      </a:r>
                      <a:endParaRPr lang="en-AU" sz="1100" dirty="0">
                        <a:solidFill>
                          <a:srgbClr val="000000"/>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13703">
                <a:tc>
                  <a:txBody>
                    <a:bodyPr/>
                    <a:lstStyle/>
                    <a:p>
                      <a:pPr>
                        <a:lnSpc>
                          <a:spcPts val="1400"/>
                        </a:lnSpc>
                        <a:spcAft>
                          <a:spcPts val="1500"/>
                        </a:spcAft>
                      </a:pPr>
                      <a:r>
                        <a:rPr lang="en-US" sz="1100" dirty="0" smtClean="0">
                          <a:solidFill>
                            <a:schemeClr val="bg1"/>
                          </a:solidFill>
                          <a:effectLst/>
                          <a:latin typeface="Calibri" panose="020F0502020204030204" pitchFamily="34" charset="0"/>
                          <a:ea typeface="Times New Roman" panose="02020603050405020304" pitchFamily="18" charset="0"/>
                        </a:rPr>
                        <a:t>5.00pm</a:t>
                      </a:r>
                      <a:endParaRPr lang="en-AU" sz="1100" dirty="0">
                        <a:solidFill>
                          <a:schemeClr val="bg1"/>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005EB8"/>
                    </a:solidFill>
                  </a:tcPr>
                </a:tc>
                <a:tc>
                  <a:txBody>
                    <a:bodyPr/>
                    <a:lstStyle/>
                    <a:p>
                      <a:pPr>
                        <a:lnSpc>
                          <a:spcPts val="1400"/>
                        </a:lnSpc>
                        <a:spcAft>
                          <a:spcPts val="1500"/>
                        </a:spcAft>
                      </a:pPr>
                      <a:r>
                        <a:rPr lang="en-US" sz="1100" dirty="0" err="1" smtClean="0">
                          <a:solidFill>
                            <a:srgbClr val="000000"/>
                          </a:solidFill>
                          <a:effectLst/>
                          <a:latin typeface="Calibri" panose="020F0502020204030204" pitchFamily="34" charset="0"/>
                          <a:ea typeface="Times New Roman" panose="02020603050405020304" pitchFamily="18" charset="0"/>
                        </a:rPr>
                        <a:t>Hypercat</a:t>
                      </a:r>
                      <a:r>
                        <a:rPr lang="en-US" sz="1100" dirty="0" smtClean="0">
                          <a:solidFill>
                            <a:srgbClr val="000000"/>
                          </a:solidFill>
                          <a:effectLst/>
                          <a:latin typeface="Calibri" panose="020F0502020204030204" pitchFamily="34" charset="0"/>
                          <a:ea typeface="Times New Roman" panose="02020603050405020304" pitchFamily="18" charset="0"/>
                        </a:rPr>
                        <a:t> Update</a:t>
                      </a:r>
                      <a:endParaRPr lang="en-AU" sz="1100" dirty="0">
                        <a:solidFill>
                          <a:srgbClr val="000000"/>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Aft>
                          <a:spcPts val="0"/>
                        </a:spcAft>
                      </a:pPr>
                      <a:r>
                        <a:rPr lang="en-US" sz="1100" dirty="0" smtClean="0">
                          <a:solidFill>
                            <a:srgbClr val="000000"/>
                          </a:solidFill>
                          <a:effectLst/>
                          <a:latin typeface="Calibri" panose="020F0502020204030204" pitchFamily="34" charset="0"/>
                          <a:ea typeface="Times New Roman" panose="02020603050405020304" pitchFamily="18" charset="0"/>
                        </a:rPr>
                        <a:t>Justin Anderson</a:t>
                      </a:r>
                      <a:r>
                        <a:rPr lang="en-US" sz="1100" baseline="0" dirty="0" smtClean="0">
                          <a:solidFill>
                            <a:srgbClr val="000000"/>
                          </a:solidFill>
                          <a:effectLst/>
                          <a:latin typeface="Calibri" panose="020F0502020204030204" pitchFamily="34" charset="0"/>
                          <a:ea typeface="Times New Roman" panose="02020603050405020304" pitchFamily="18" charset="0"/>
                        </a:rPr>
                        <a:t> - </a:t>
                      </a:r>
                      <a:r>
                        <a:rPr lang="en-US" sz="1100" dirty="0" smtClean="0">
                          <a:solidFill>
                            <a:srgbClr val="000000"/>
                          </a:solidFill>
                          <a:effectLst/>
                          <a:latin typeface="Calibri" panose="020F0502020204030204" pitchFamily="34" charset="0"/>
                          <a:ea typeface="Times New Roman" panose="02020603050405020304" pitchFamily="18" charset="0"/>
                        </a:rPr>
                        <a:t>Founder, </a:t>
                      </a:r>
                      <a:r>
                        <a:rPr lang="en-US" sz="1100" dirty="0" err="1" smtClean="0">
                          <a:solidFill>
                            <a:srgbClr val="000000"/>
                          </a:solidFill>
                          <a:effectLst/>
                          <a:latin typeface="Calibri" panose="020F0502020204030204" pitchFamily="34" charset="0"/>
                          <a:ea typeface="Times New Roman" panose="02020603050405020304" pitchFamily="18" charset="0"/>
                        </a:rPr>
                        <a:t>Hypercat</a:t>
                      </a:r>
                      <a:endParaRPr lang="en-US" sz="1100" dirty="0" smtClean="0">
                        <a:solidFill>
                          <a:srgbClr val="000000"/>
                        </a:solidFill>
                        <a:effectLst/>
                        <a:latin typeface="Calibri" panose="020F0502020204030204" pitchFamily="34" charset="0"/>
                        <a:ea typeface="Times New Roman" panose="02020603050405020304" pitchFamily="18" charset="0"/>
                      </a:endParaRPr>
                    </a:p>
                    <a:p>
                      <a:pPr>
                        <a:lnSpc>
                          <a:spcPct val="100000"/>
                        </a:lnSpc>
                        <a:spcAft>
                          <a:spcPts val="0"/>
                        </a:spcAft>
                      </a:pPr>
                      <a:r>
                        <a:rPr lang="en-US" sz="1100" dirty="0" smtClean="0">
                          <a:solidFill>
                            <a:srgbClr val="000000"/>
                          </a:solidFill>
                          <a:effectLst/>
                          <a:latin typeface="Calibri" panose="020F0502020204030204" pitchFamily="34" charset="0"/>
                          <a:ea typeface="Times New Roman" panose="02020603050405020304" pitchFamily="18" charset="0"/>
                        </a:rPr>
                        <a:t>Piers Hogarth-Scott</a:t>
                      </a:r>
                      <a:r>
                        <a:rPr lang="en-US" sz="1100" baseline="0" dirty="0" smtClean="0">
                          <a:solidFill>
                            <a:srgbClr val="000000"/>
                          </a:solidFill>
                          <a:effectLst/>
                          <a:latin typeface="Calibri" panose="020F0502020204030204" pitchFamily="34" charset="0"/>
                          <a:ea typeface="Times New Roman" panose="02020603050405020304" pitchFamily="18" charset="0"/>
                        </a:rPr>
                        <a:t> - </a:t>
                      </a:r>
                      <a:r>
                        <a:rPr lang="en-US" sz="1100" dirty="0" smtClean="0">
                          <a:solidFill>
                            <a:srgbClr val="000000"/>
                          </a:solidFill>
                          <a:effectLst/>
                          <a:latin typeface="Calibri" panose="020F0502020204030204" pitchFamily="34" charset="0"/>
                          <a:ea typeface="Times New Roman" panose="02020603050405020304" pitchFamily="18" charset="0"/>
                        </a:rPr>
                        <a:t>National</a:t>
                      </a:r>
                      <a:r>
                        <a:rPr lang="en-US" sz="1100" baseline="0" dirty="0" smtClean="0">
                          <a:solidFill>
                            <a:srgbClr val="000000"/>
                          </a:solidFill>
                          <a:effectLst/>
                          <a:latin typeface="Calibri" panose="020F0502020204030204" pitchFamily="34" charset="0"/>
                          <a:ea typeface="Times New Roman" panose="02020603050405020304" pitchFamily="18" charset="0"/>
                        </a:rPr>
                        <a:t> </a:t>
                      </a:r>
                      <a:r>
                        <a:rPr lang="en-US" sz="1100" baseline="0" dirty="0" err="1" smtClean="0">
                          <a:solidFill>
                            <a:srgbClr val="000000"/>
                          </a:solidFill>
                          <a:effectLst/>
                          <a:latin typeface="Calibri" panose="020F0502020204030204" pitchFamily="34" charset="0"/>
                          <a:ea typeface="Times New Roman" panose="02020603050405020304" pitchFamily="18" charset="0"/>
                        </a:rPr>
                        <a:t>IoT</a:t>
                      </a:r>
                      <a:r>
                        <a:rPr lang="en-US" sz="1100" baseline="0" dirty="0" smtClean="0">
                          <a:solidFill>
                            <a:srgbClr val="000000"/>
                          </a:solidFill>
                          <a:effectLst/>
                          <a:latin typeface="Calibri" panose="020F0502020204030204" pitchFamily="34" charset="0"/>
                          <a:ea typeface="Times New Roman" panose="02020603050405020304" pitchFamily="18" charset="0"/>
                        </a:rPr>
                        <a:t> Leader, KPMG</a:t>
                      </a:r>
                      <a:endParaRPr lang="en-AU" sz="1100" dirty="0">
                        <a:solidFill>
                          <a:srgbClr val="000000"/>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36992">
                <a:tc>
                  <a:txBody>
                    <a:bodyPr/>
                    <a:lstStyle/>
                    <a:p>
                      <a:pPr>
                        <a:lnSpc>
                          <a:spcPts val="1400"/>
                        </a:lnSpc>
                        <a:spcAft>
                          <a:spcPts val="1500"/>
                        </a:spcAft>
                      </a:pPr>
                      <a:r>
                        <a:rPr lang="en-US" sz="1100" dirty="0" smtClean="0">
                          <a:solidFill>
                            <a:schemeClr val="bg1"/>
                          </a:solidFill>
                          <a:effectLst/>
                          <a:latin typeface="Calibri" panose="020F0502020204030204" pitchFamily="34" charset="0"/>
                          <a:ea typeface="Times New Roman" panose="02020603050405020304" pitchFamily="18" charset="0"/>
                        </a:rPr>
                        <a:t>5.20pm</a:t>
                      </a:r>
                      <a:endParaRPr lang="en-AU" sz="1100" dirty="0">
                        <a:solidFill>
                          <a:schemeClr val="bg1"/>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005EB8"/>
                    </a:solidFill>
                  </a:tcPr>
                </a:tc>
                <a:tc>
                  <a:txBody>
                    <a:bodyPr/>
                    <a:lstStyle/>
                    <a:p>
                      <a:pPr>
                        <a:lnSpc>
                          <a:spcPts val="1400"/>
                        </a:lnSpc>
                        <a:spcAft>
                          <a:spcPts val="1500"/>
                        </a:spcAft>
                      </a:pPr>
                      <a:r>
                        <a:rPr lang="en-US" sz="1100" dirty="0" smtClean="0">
                          <a:solidFill>
                            <a:srgbClr val="000000"/>
                          </a:solidFill>
                          <a:effectLst/>
                          <a:latin typeface="Calibri" panose="020F0502020204030204" pitchFamily="34" charset="0"/>
                          <a:ea typeface="Times New Roman" panose="02020603050405020304" pitchFamily="18" charset="0"/>
                        </a:rPr>
                        <a:t>Closing Remarks</a:t>
                      </a:r>
                      <a:endParaRPr lang="en-AU" sz="1100" dirty="0">
                        <a:solidFill>
                          <a:srgbClr val="000000"/>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Aft>
                          <a:spcPts val="0"/>
                        </a:spcAft>
                      </a:pPr>
                      <a:r>
                        <a:rPr lang="en-US" sz="1100" dirty="0" err="1" smtClean="0">
                          <a:solidFill>
                            <a:srgbClr val="000000"/>
                          </a:solidFill>
                          <a:effectLst/>
                          <a:latin typeface="Calibri" panose="020F0502020204030204" pitchFamily="34" charset="0"/>
                          <a:ea typeface="Times New Roman" panose="02020603050405020304" pitchFamily="18" charset="0"/>
                        </a:rPr>
                        <a:t>Dr</a:t>
                      </a:r>
                      <a:r>
                        <a:rPr lang="en-US" sz="1100" dirty="0" smtClean="0">
                          <a:solidFill>
                            <a:srgbClr val="000000"/>
                          </a:solidFill>
                          <a:effectLst/>
                          <a:latin typeface="Calibri" panose="020F0502020204030204" pitchFamily="34" charset="0"/>
                          <a:ea typeface="Times New Roman" panose="02020603050405020304" pitchFamily="18" charset="0"/>
                        </a:rPr>
                        <a:t> Mike Briers</a:t>
                      </a:r>
                      <a:r>
                        <a:rPr lang="en-AU" sz="1100" dirty="0" smtClean="0">
                          <a:solidFill>
                            <a:srgbClr val="000000"/>
                          </a:solidFill>
                          <a:effectLst/>
                          <a:latin typeface="Calibri" panose="020F0502020204030204" pitchFamily="34" charset="0"/>
                          <a:ea typeface="Times New Roman" panose="02020603050405020304" pitchFamily="18" charset="0"/>
                        </a:rPr>
                        <a:t>,</a:t>
                      </a:r>
                      <a:r>
                        <a:rPr lang="en-AU" sz="1100" baseline="0" dirty="0" smtClean="0">
                          <a:solidFill>
                            <a:srgbClr val="000000"/>
                          </a:solidFill>
                          <a:effectLst/>
                          <a:latin typeface="Calibri" panose="020F0502020204030204" pitchFamily="34" charset="0"/>
                          <a:ea typeface="Times New Roman" panose="02020603050405020304" pitchFamily="18" charset="0"/>
                        </a:rPr>
                        <a:t> AO - </a:t>
                      </a:r>
                      <a:r>
                        <a:rPr lang="en-US" sz="1100" baseline="0" dirty="0" smtClean="0">
                          <a:solidFill>
                            <a:srgbClr val="000000"/>
                          </a:solidFill>
                          <a:effectLst/>
                          <a:latin typeface="Calibri" panose="020F0502020204030204" pitchFamily="34" charset="0"/>
                          <a:ea typeface="Times New Roman" panose="02020603050405020304" pitchFamily="18" charset="0"/>
                        </a:rPr>
                        <a:t>UTS</a:t>
                      </a:r>
                      <a:endParaRPr lang="en-US" sz="1100" dirty="0" smtClean="0">
                        <a:solidFill>
                          <a:srgbClr val="000000"/>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02139">
                <a:tc>
                  <a:txBody>
                    <a:bodyPr/>
                    <a:lstStyle/>
                    <a:p>
                      <a:pPr>
                        <a:lnSpc>
                          <a:spcPts val="1400"/>
                        </a:lnSpc>
                        <a:spcAft>
                          <a:spcPts val="1500"/>
                        </a:spcAft>
                      </a:pPr>
                      <a:r>
                        <a:rPr lang="en-US" sz="1100" dirty="0" smtClean="0">
                          <a:solidFill>
                            <a:schemeClr val="bg1"/>
                          </a:solidFill>
                          <a:effectLst/>
                          <a:latin typeface="Calibri" panose="020F0502020204030204" pitchFamily="34" charset="0"/>
                          <a:ea typeface="Times New Roman" panose="02020603050405020304" pitchFamily="18" charset="0"/>
                        </a:rPr>
                        <a:t>5.30pm</a:t>
                      </a:r>
                      <a:endParaRPr lang="en-AU" sz="1100" dirty="0">
                        <a:solidFill>
                          <a:schemeClr val="bg1"/>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rgbClr val="005EB8"/>
                    </a:solidFill>
                  </a:tcPr>
                </a:tc>
                <a:tc>
                  <a:txBody>
                    <a:bodyPr/>
                    <a:lstStyle/>
                    <a:p>
                      <a:pPr>
                        <a:lnSpc>
                          <a:spcPts val="1400"/>
                        </a:lnSpc>
                        <a:spcAft>
                          <a:spcPts val="1500"/>
                        </a:spcAft>
                      </a:pPr>
                      <a:r>
                        <a:rPr lang="en-US" sz="1100" dirty="0" smtClean="0">
                          <a:solidFill>
                            <a:srgbClr val="000000"/>
                          </a:solidFill>
                          <a:effectLst/>
                          <a:latin typeface="Calibri" panose="020F0502020204030204" pitchFamily="34" charset="0"/>
                          <a:ea typeface="Times New Roman" panose="02020603050405020304" pitchFamily="18" charset="0"/>
                        </a:rPr>
                        <a:t>Drinks &amp; Networking</a:t>
                      </a:r>
                      <a:endParaRPr lang="en-AU" sz="1100" dirty="0">
                        <a:solidFill>
                          <a:srgbClr val="000000"/>
                        </a:solidFill>
                        <a:effectLst/>
                        <a:latin typeface="Calibri" panose="020F0502020204030204" pitchFamily="34" charset="0"/>
                        <a:ea typeface="Times New Roman" panose="02020603050405020304" pitchFamily="18" charset="0"/>
                      </a:endParaRP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Aft>
                          <a:spcPts val="0"/>
                        </a:spcAft>
                      </a:pPr>
                      <a:r>
                        <a:rPr lang="en-US" sz="1100" dirty="0" smtClean="0">
                          <a:solidFill>
                            <a:srgbClr val="000000"/>
                          </a:solidFill>
                          <a:effectLst/>
                          <a:latin typeface="Calibri" panose="020F0502020204030204" pitchFamily="34" charset="0"/>
                          <a:ea typeface="Times New Roman" panose="02020603050405020304" pitchFamily="18" charset="0"/>
                        </a:rPr>
                        <a:t>Connect Space, Level 26</a:t>
                      </a:r>
                    </a:p>
                  </a:txBody>
                  <a:tcPr marL="33231" marR="33231" marT="0" marB="0" anchor="ctr">
                    <a:lnL w="6350" cap="flat" cmpd="sng" algn="ctr">
                      <a:solidFill>
                        <a:srgbClr val="005EB8"/>
                      </a:solidFill>
                      <a:prstDash val="solid"/>
                      <a:round/>
                      <a:headEnd type="none" w="med" len="med"/>
                      <a:tailEnd type="none" w="med" len="med"/>
                    </a:lnL>
                    <a:lnR w="6350" cap="flat" cmpd="sng" algn="ctr">
                      <a:solidFill>
                        <a:srgbClr val="005EB8"/>
                      </a:solidFill>
                      <a:prstDash val="solid"/>
                      <a:round/>
                      <a:headEnd type="none" w="med" len="med"/>
                      <a:tailEnd type="none" w="med" len="med"/>
                    </a:lnR>
                    <a:lnT w="6350" cap="flat" cmpd="sng" algn="ctr">
                      <a:solidFill>
                        <a:srgbClr val="005EB8"/>
                      </a:solidFill>
                      <a:prstDash val="solid"/>
                      <a:round/>
                      <a:headEnd type="none" w="med" len="med"/>
                      <a:tailEnd type="none" w="med" len="med"/>
                    </a:lnT>
                    <a:lnB w="6350" cap="flat" cmpd="sng" algn="ctr">
                      <a:solidFill>
                        <a:srgbClr val="005EB8"/>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val="1157027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a:xfrm>
            <a:off x="227446" y="284368"/>
            <a:ext cx="9274494" cy="755672"/>
          </a:xfrm>
          <a:custGeom>
            <a:avLst/>
            <a:gdLst>
              <a:gd name="connsiteX0" fmla="*/ 18954 w 10272933"/>
              <a:gd name="connsiteY0" fmla="*/ 0 h 720398"/>
              <a:gd name="connsiteX1" fmla="*/ 10272933 w 10272933"/>
              <a:gd name="connsiteY1" fmla="*/ 18958 h 720398"/>
              <a:gd name="connsiteX2" fmla="*/ 9780135 w 10272933"/>
              <a:gd name="connsiteY2" fmla="*/ 720398 h 720398"/>
              <a:gd name="connsiteX3" fmla="*/ 0 w 10272933"/>
              <a:gd name="connsiteY3" fmla="*/ 720398 h 720398"/>
              <a:gd name="connsiteX4" fmla="*/ 18954 w 10272933"/>
              <a:gd name="connsiteY4" fmla="*/ 0 h 72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933" h="720398">
                <a:moveTo>
                  <a:pt x="18954" y="0"/>
                </a:moveTo>
                <a:lnTo>
                  <a:pt x="10272933" y="18958"/>
                </a:lnTo>
                <a:lnTo>
                  <a:pt x="9780135" y="720398"/>
                </a:lnTo>
                <a:lnTo>
                  <a:pt x="0" y="720398"/>
                </a:lnTo>
                <a:lnTo>
                  <a:pt x="18954" y="0"/>
                </a:lnTo>
                <a:close/>
              </a:path>
            </a:pathLst>
          </a:cu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376895" y="364745"/>
            <a:ext cx="9238559" cy="449097"/>
          </a:xfrm>
          <a:prstGeom prst="rect">
            <a:avLst/>
          </a:prstGeom>
          <a:noFill/>
        </p:spPr>
        <p:txBody>
          <a:bodyPr wrap="square" rtlCol="0">
            <a:spAutoFit/>
          </a:bodyPr>
          <a:lstStyle/>
          <a:p>
            <a:pPr>
              <a:lnSpc>
                <a:spcPct val="130000"/>
              </a:lnSpc>
              <a:spcBef>
                <a:spcPts val="1200"/>
              </a:spcBef>
              <a:spcAft>
                <a:spcPts val="1200"/>
              </a:spcAft>
            </a:pPr>
            <a:r>
              <a:rPr lang="en-US" sz="2000" b="1" dirty="0" smtClean="0">
                <a:solidFill>
                  <a:prstClr val="black"/>
                </a:solidFill>
                <a:latin typeface="Arial Narrow"/>
                <a:cs typeface="Arial Narrow"/>
              </a:rPr>
              <a:t>HYPERCAT SPEARHEADS</a:t>
            </a:r>
          </a:p>
        </p:txBody>
      </p:sp>
      <p:pic>
        <p:nvPicPr>
          <p:cNvPr id="15" name="Picture 14" descr="145633196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232" y="472187"/>
            <a:ext cx="2078279" cy="508745"/>
          </a:xfrm>
          <a:prstGeom prst="rect">
            <a:avLst/>
          </a:prstGeom>
        </p:spPr>
      </p:pic>
      <p:sp>
        <p:nvSpPr>
          <p:cNvPr id="16" name="Parallelogram 15"/>
          <p:cNvSpPr/>
          <p:nvPr/>
        </p:nvSpPr>
        <p:spPr>
          <a:xfrm>
            <a:off x="9197254" y="319642"/>
            <a:ext cx="739201" cy="720398"/>
          </a:xfrm>
          <a:prstGeom prst="parallelogram">
            <a:avLst>
              <a:gd name="adj" fmla="val 59932"/>
            </a:avLst>
          </a:prstGeom>
          <a:solidFill>
            <a:srgbClr val="D07C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nvGrpSpPr>
          <p:cNvPr id="93" name="Group 92"/>
          <p:cNvGrpSpPr/>
          <p:nvPr/>
        </p:nvGrpSpPr>
        <p:grpSpPr>
          <a:xfrm>
            <a:off x="625176" y="1436977"/>
            <a:ext cx="10926616" cy="4909931"/>
            <a:chOff x="-29985" y="934732"/>
            <a:chExt cx="12238749" cy="5906500"/>
          </a:xfrm>
        </p:grpSpPr>
        <p:pic>
          <p:nvPicPr>
            <p:cNvPr id="94" name="Shape 23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5413" y="945792"/>
              <a:ext cx="2184980" cy="3002920"/>
            </a:xfrm>
            <a:prstGeom prst="rect">
              <a:avLst/>
            </a:prstGeom>
            <a:noFill/>
            <a:ln>
              <a:noFill/>
            </a:ln>
          </p:spPr>
        </p:pic>
        <p:sp>
          <p:nvSpPr>
            <p:cNvPr id="95" name="Shape 238"/>
            <p:cNvSpPr txBox="1"/>
            <p:nvPr/>
          </p:nvSpPr>
          <p:spPr>
            <a:xfrm>
              <a:off x="66206" y="2584151"/>
              <a:ext cx="1920108" cy="861775"/>
            </a:xfrm>
            <a:prstGeom prst="rect">
              <a:avLst/>
            </a:prstGeom>
            <a:noFill/>
            <a:ln>
              <a:noFill/>
            </a:ln>
          </p:spPr>
          <p:txBody>
            <a:bodyPr lIns="121900" tIns="60933" rIns="121900" bIns="60933" anchor="t" anchorCtr="0">
              <a:noAutofit/>
            </a:bodyPr>
            <a:lstStyle/>
            <a:p>
              <a:pPr>
                <a:buSzPct val="25000"/>
              </a:pPr>
              <a:r>
                <a:rPr lang="en-GB" sz="2400" dirty="0">
                  <a:solidFill>
                    <a:prstClr val="white"/>
                  </a:solidFill>
                  <a:ea typeface="Calibri"/>
                  <a:cs typeface="Calibri"/>
                  <a:sym typeface="Calibri"/>
                </a:rPr>
                <a:t>Smart Logistics</a:t>
              </a:r>
            </a:p>
          </p:txBody>
        </p:sp>
        <p:pic>
          <p:nvPicPr>
            <p:cNvPr id="96" name="Shape 239"/>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052498" y="937887"/>
              <a:ext cx="2043924" cy="3108391"/>
            </a:xfrm>
            <a:prstGeom prst="rect">
              <a:avLst/>
            </a:prstGeom>
            <a:noFill/>
            <a:ln>
              <a:solidFill>
                <a:srgbClr val="F47315"/>
              </a:solidFill>
            </a:ln>
          </p:spPr>
        </p:pic>
        <p:sp>
          <p:nvSpPr>
            <p:cNvPr id="97" name="Shape 240"/>
            <p:cNvSpPr txBox="1"/>
            <p:nvPr/>
          </p:nvSpPr>
          <p:spPr>
            <a:xfrm>
              <a:off x="4068773" y="2584151"/>
              <a:ext cx="1587055" cy="861775"/>
            </a:xfrm>
            <a:prstGeom prst="rect">
              <a:avLst/>
            </a:prstGeom>
            <a:noFill/>
            <a:ln>
              <a:noFill/>
            </a:ln>
          </p:spPr>
          <p:txBody>
            <a:bodyPr lIns="121900" tIns="60933" rIns="121900" bIns="60933" anchor="t" anchorCtr="0">
              <a:noAutofit/>
            </a:bodyPr>
            <a:lstStyle/>
            <a:p>
              <a:pPr>
                <a:buSzPct val="25000"/>
              </a:pPr>
              <a:r>
                <a:rPr lang="en-GB" sz="2400" dirty="0">
                  <a:solidFill>
                    <a:prstClr val="white"/>
                  </a:solidFill>
                  <a:ea typeface="Calibri"/>
                  <a:cs typeface="Calibri"/>
                  <a:sym typeface="Calibri"/>
                </a:rPr>
                <a:t>Smart Parking</a:t>
              </a:r>
            </a:p>
          </p:txBody>
        </p:sp>
        <p:pic>
          <p:nvPicPr>
            <p:cNvPr id="98" name="Shape 241"/>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101603" y="935655"/>
              <a:ext cx="2066000" cy="3013861"/>
            </a:xfrm>
            <a:prstGeom prst="rect">
              <a:avLst/>
            </a:prstGeom>
            <a:noFill/>
            <a:ln>
              <a:noFill/>
            </a:ln>
          </p:spPr>
        </p:pic>
        <p:sp>
          <p:nvSpPr>
            <p:cNvPr id="99" name="Shape 242"/>
            <p:cNvSpPr txBox="1"/>
            <p:nvPr/>
          </p:nvSpPr>
          <p:spPr>
            <a:xfrm>
              <a:off x="6117837" y="2632530"/>
              <a:ext cx="2020847" cy="861775"/>
            </a:xfrm>
            <a:prstGeom prst="rect">
              <a:avLst/>
            </a:prstGeom>
            <a:noFill/>
            <a:ln>
              <a:noFill/>
            </a:ln>
          </p:spPr>
          <p:txBody>
            <a:bodyPr lIns="121900" tIns="60933" rIns="121900" bIns="60933" anchor="t" anchorCtr="0">
              <a:noAutofit/>
            </a:bodyPr>
            <a:lstStyle/>
            <a:p>
              <a:pPr>
                <a:buSzPct val="25000"/>
              </a:pPr>
              <a:r>
                <a:rPr lang="en-GB" sz="2400" dirty="0">
                  <a:solidFill>
                    <a:prstClr val="white"/>
                  </a:solidFill>
                  <a:ea typeface="Calibri"/>
                  <a:cs typeface="Calibri"/>
                  <a:sym typeface="Calibri"/>
                </a:rPr>
                <a:t>Smart </a:t>
              </a:r>
            </a:p>
            <a:p>
              <a:pPr>
                <a:buSzPct val="25000"/>
              </a:pPr>
              <a:r>
                <a:rPr lang="en-GB" sz="2400" dirty="0">
                  <a:solidFill>
                    <a:prstClr val="white"/>
                  </a:solidFill>
                  <a:ea typeface="Calibri"/>
                  <a:cs typeface="Calibri"/>
                  <a:sym typeface="Calibri"/>
                </a:rPr>
                <a:t>Water</a:t>
              </a:r>
            </a:p>
          </p:txBody>
        </p:sp>
        <p:pic>
          <p:nvPicPr>
            <p:cNvPr id="100" name="Shape 243"/>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8137126" y="934732"/>
              <a:ext cx="2038596" cy="3014963"/>
            </a:xfrm>
            <a:prstGeom prst="rect">
              <a:avLst/>
            </a:prstGeom>
            <a:noFill/>
            <a:ln>
              <a:noFill/>
            </a:ln>
          </p:spPr>
        </p:pic>
        <p:sp>
          <p:nvSpPr>
            <p:cNvPr id="101" name="Shape 244"/>
            <p:cNvSpPr txBox="1"/>
            <p:nvPr/>
          </p:nvSpPr>
          <p:spPr>
            <a:xfrm>
              <a:off x="8138375" y="2584151"/>
              <a:ext cx="2611572" cy="861775"/>
            </a:xfrm>
            <a:prstGeom prst="rect">
              <a:avLst/>
            </a:prstGeom>
            <a:noFill/>
            <a:ln>
              <a:noFill/>
            </a:ln>
          </p:spPr>
          <p:txBody>
            <a:bodyPr lIns="121900" tIns="60933" rIns="121900" bIns="60933" anchor="t" anchorCtr="0">
              <a:noAutofit/>
            </a:bodyPr>
            <a:lstStyle/>
            <a:p>
              <a:pPr>
                <a:buSzPct val="25000"/>
              </a:pPr>
              <a:r>
                <a:rPr lang="en-GB" sz="2400" dirty="0">
                  <a:solidFill>
                    <a:prstClr val="white"/>
                  </a:solidFill>
                  <a:ea typeface="Calibri"/>
                  <a:cs typeface="Calibri"/>
                  <a:sym typeface="Calibri"/>
                </a:rPr>
                <a:t>Smart </a:t>
              </a:r>
            </a:p>
            <a:p>
              <a:pPr>
                <a:buSzPct val="25000"/>
              </a:pPr>
              <a:r>
                <a:rPr lang="en-GB" sz="2400" dirty="0">
                  <a:solidFill>
                    <a:prstClr val="white"/>
                  </a:solidFill>
                  <a:ea typeface="Calibri"/>
                  <a:cs typeface="Calibri"/>
                  <a:sym typeface="Calibri"/>
                </a:rPr>
                <a:t>Buildings</a:t>
              </a:r>
            </a:p>
          </p:txBody>
        </p:sp>
        <p:pic>
          <p:nvPicPr>
            <p:cNvPr id="102" name="Shape 245"/>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10164428" y="937802"/>
              <a:ext cx="2044336" cy="3020557"/>
            </a:xfrm>
            <a:prstGeom prst="rect">
              <a:avLst/>
            </a:prstGeom>
            <a:noFill/>
            <a:ln>
              <a:noFill/>
            </a:ln>
          </p:spPr>
        </p:pic>
        <p:sp>
          <p:nvSpPr>
            <p:cNvPr id="103" name="Shape 246"/>
            <p:cNvSpPr txBox="1"/>
            <p:nvPr/>
          </p:nvSpPr>
          <p:spPr>
            <a:xfrm>
              <a:off x="10175725" y="2584151"/>
              <a:ext cx="1964283" cy="861775"/>
            </a:xfrm>
            <a:prstGeom prst="rect">
              <a:avLst/>
            </a:prstGeom>
            <a:noFill/>
            <a:ln>
              <a:noFill/>
            </a:ln>
          </p:spPr>
          <p:txBody>
            <a:bodyPr lIns="121900" tIns="60933" rIns="121900" bIns="60933" anchor="t" anchorCtr="0">
              <a:noAutofit/>
            </a:bodyPr>
            <a:lstStyle/>
            <a:p>
              <a:pPr>
                <a:buSzPct val="25000"/>
              </a:pPr>
              <a:r>
                <a:rPr lang="en-GB" sz="2400" dirty="0">
                  <a:solidFill>
                    <a:prstClr val="white"/>
                  </a:solidFill>
                  <a:ea typeface="Calibri"/>
                  <a:cs typeface="Calibri"/>
                  <a:sym typeface="Calibri"/>
                </a:rPr>
                <a:t>Smart Highways</a:t>
              </a:r>
            </a:p>
          </p:txBody>
        </p:sp>
        <p:pic>
          <p:nvPicPr>
            <p:cNvPr id="104" name="Shape 247"/>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29985" y="3933872"/>
              <a:ext cx="2084252" cy="2907360"/>
            </a:xfrm>
            <a:prstGeom prst="rect">
              <a:avLst/>
            </a:prstGeom>
            <a:noFill/>
            <a:ln>
              <a:noFill/>
            </a:ln>
          </p:spPr>
        </p:pic>
        <p:sp>
          <p:nvSpPr>
            <p:cNvPr id="105" name="Shape 248"/>
            <p:cNvSpPr txBox="1"/>
            <p:nvPr/>
          </p:nvSpPr>
          <p:spPr>
            <a:xfrm>
              <a:off x="-19501" y="5969975"/>
              <a:ext cx="2393628" cy="861775"/>
            </a:xfrm>
            <a:prstGeom prst="rect">
              <a:avLst/>
            </a:prstGeom>
            <a:noFill/>
            <a:ln>
              <a:noFill/>
            </a:ln>
          </p:spPr>
          <p:txBody>
            <a:bodyPr lIns="121900" tIns="60933" rIns="121900" bIns="60933" anchor="t" anchorCtr="0">
              <a:noAutofit/>
            </a:bodyPr>
            <a:lstStyle/>
            <a:p>
              <a:pPr>
                <a:buSzPct val="25000"/>
              </a:pPr>
              <a:r>
                <a:rPr lang="en-GB" sz="2400">
                  <a:solidFill>
                    <a:prstClr val="white"/>
                  </a:solidFill>
                  <a:ea typeface="Calibri"/>
                  <a:cs typeface="Calibri"/>
                  <a:sym typeface="Calibri"/>
                </a:rPr>
                <a:t>Smart Facilities</a:t>
              </a:r>
            </a:p>
          </p:txBody>
        </p:sp>
        <p:pic>
          <p:nvPicPr>
            <p:cNvPr id="106" name="Shape 249"/>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2042171" y="3933872"/>
              <a:ext cx="2061432" cy="2907360"/>
            </a:xfrm>
            <a:prstGeom prst="rect">
              <a:avLst/>
            </a:prstGeom>
            <a:noFill/>
            <a:ln>
              <a:noFill/>
            </a:ln>
          </p:spPr>
        </p:pic>
        <p:sp>
          <p:nvSpPr>
            <p:cNvPr id="107" name="Shape 250"/>
            <p:cNvSpPr txBox="1"/>
            <p:nvPr/>
          </p:nvSpPr>
          <p:spPr>
            <a:xfrm>
              <a:off x="2120928" y="5550341"/>
              <a:ext cx="2335381" cy="1231105"/>
            </a:xfrm>
            <a:prstGeom prst="rect">
              <a:avLst/>
            </a:prstGeom>
            <a:noFill/>
            <a:ln>
              <a:noFill/>
            </a:ln>
          </p:spPr>
          <p:txBody>
            <a:bodyPr lIns="121900" tIns="60933" rIns="121900" bIns="60933" anchor="t" anchorCtr="0">
              <a:noAutofit/>
            </a:bodyPr>
            <a:lstStyle/>
            <a:p>
              <a:pPr>
                <a:buSzPct val="25000"/>
              </a:pPr>
              <a:r>
                <a:rPr lang="en-GB" sz="2400" dirty="0">
                  <a:solidFill>
                    <a:prstClr val="white"/>
                  </a:solidFill>
                  <a:ea typeface="Calibri"/>
                  <a:cs typeface="Calibri"/>
                  <a:sym typeface="Calibri"/>
                </a:rPr>
                <a:t>Smart</a:t>
              </a:r>
              <a:br>
                <a:rPr lang="en-GB" sz="2400" dirty="0">
                  <a:solidFill>
                    <a:prstClr val="white"/>
                  </a:solidFill>
                  <a:ea typeface="Calibri"/>
                  <a:cs typeface="Calibri"/>
                  <a:sym typeface="Calibri"/>
                </a:rPr>
              </a:br>
              <a:r>
                <a:rPr lang="en-GB" sz="2400" dirty="0">
                  <a:solidFill>
                    <a:prstClr val="white"/>
                  </a:solidFill>
                  <a:ea typeface="Calibri"/>
                  <a:cs typeface="Calibri"/>
                  <a:sym typeface="Calibri"/>
                </a:rPr>
                <a:t>Food</a:t>
              </a:r>
              <a:br>
                <a:rPr lang="en-GB" sz="2400" dirty="0">
                  <a:solidFill>
                    <a:prstClr val="white"/>
                  </a:solidFill>
                  <a:ea typeface="Calibri"/>
                  <a:cs typeface="Calibri"/>
                  <a:sym typeface="Calibri"/>
                </a:rPr>
              </a:br>
              <a:r>
                <a:rPr lang="en-GB" sz="2400" dirty="0">
                  <a:solidFill>
                    <a:prstClr val="white"/>
                  </a:solidFill>
                  <a:ea typeface="Calibri"/>
                  <a:cs typeface="Calibri"/>
                  <a:sym typeface="Calibri"/>
                </a:rPr>
                <a:t>Safety</a:t>
              </a:r>
            </a:p>
          </p:txBody>
        </p:sp>
        <p:pic>
          <p:nvPicPr>
            <p:cNvPr id="108" name="Shape 251"/>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4062673" y="3915240"/>
              <a:ext cx="2036643" cy="2908269"/>
            </a:xfrm>
            <a:prstGeom prst="rect">
              <a:avLst/>
            </a:prstGeom>
            <a:noFill/>
            <a:ln>
              <a:noFill/>
            </a:ln>
          </p:spPr>
        </p:pic>
        <p:sp>
          <p:nvSpPr>
            <p:cNvPr id="109" name="Shape 252"/>
            <p:cNvSpPr txBox="1"/>
            <p:nvPr/>
          </p:nvSpPr>
          <p:spPr>
            <a:xfrm>
              <a:off x="4053071" y="5969975"/>
              <a:ext cx="1996448" cy="861775"/>
            </a:xfrm>
            <a:prstGeom prst="rect">
              <a:avLst/>
            </a:prstGeom>
            <a:noFill/>
            <a:ln>
              <a:noFill/>
            </a:ln>
          </p:spPr>
          <p:txBody>
            <a:bodyPr lIns="121900" tIns="60933" rIns="121900" bIns="60933" anchor="t" anchorCtr="0">
              <a:noAutofit/>
            </a:bodyPr>
            <a:lstStyle/>
            <a:p>
              <a:pPr>
                <a:buSzPct val="25000"/>
              </a:pPr>
              <a:r>
                <a:rPr lang="en-GB" sz="2400">
                  <a:solidFill>
                    <a:prstClr val="white"/>
                  </a:solidFill>
                  <a:ea typeface="Calibri"/>
                  <a:cs typeface="Calibri"/>
                  <a:sym typeface="Calibri"/>
                </a:rPr>
                <a:t>My Guardian</a:t>
              </a:r>
            </a:p>
          </p:txBody>
        </p:sp>
        <p:pic>
          <p:nvPicPr>
            <p:cNvPr id="110" name="Shape 253"/>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rot="16200000">
              <a:off x="5670198" y="4361871"/>
              <a:ext cx="2907044" cy="2048797"/>
            </a:xfrm>
            <a:prstGeom prst="rect">
              <a:avLst/>
            </a:prstGeom>
            <a:noFill/>
            <a:ln>
              <a:noFill/>
            </a:ln>
          </p:spPr>
        </p:pic>
        <p:sp>
          <p:nvSpPr>
            <p:cNvPr id="111" name="Shape 254"/>
            <p:cNvSpPr txBox="1"/>
            <p:nvPr/>
          </p:nvSpPr>
          <p:spPr>
            <a:xfrm>
              <a:off x="6112021" y="5969975"/>
              <a:ext cx="2067313" cy="861775"/>
            </a:xfrm>
            <a:prstGeom prst="rect">
              <a:avLst/>
            </a:prstGeom>
            <a:noFill/>
            <a:ln>
              <a:noFill/>
            </a:ln>
          </p:spPr>
          <p:txBody>
            <a:bodyPr lIns="121900" tIns="60933" rIns="121900" bIns="60933" anchor="t" anchorCtr="0">
              <a:noAutofit/>
            </a:bodyPr>
            <a:lstStyle/>
            <a:p>
              <a:pPr>
                <a:buSzPct val="25000"/>
              </a:pPr>
              <a:r>
                <a:rPr lang="en-GB" sz="2400">
                  <a:solidFill>
                    <a:prstClr val="white"/>
                  </a:solidFill>
                  <a:ea typeface="Calibri"/>
                  <a:cs typeface="Calibri"/>
                  <a:sym typeface="Calibri"/>
                </a:rPr>
                <a:t>Smart Energy</a:t>
              </a:r>
            </a:p>
          </p:txBody>
        </p:sp>
        <p:pic>
          <p:nvPicPr>
            <p:cNvPr id="112" name="Shape 255"/>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8137701" y="3920655"/>
              <a:ext cx="2036103" cy="2902856"/>
            </a:xfrm>
            <a:prstGeom prst="rect">
              <a:avLst/>
            </a:prstGeom>
            <a:noFill/>
            <a:ln>
              <a:noFill/>
            </a:ln>
          </p:spPr>
        </p:pic>
        <p:sp>
          <p:nvSpPr>
            <p:cNvPr id="113" name="Shape 256"/>
            <p:cNvSpPr txBox="1"/>
            <p:nvPr/>
          </p:nvSpPr>
          <p:spPr>
            <a:xfrm>
              <a:off x="8139410" y="5600645"/>
              <a:ext cx="2020261" cy="1231105"/>
            </a:xfrm>
            <a:prstGeom prst="rect">
              <a:avLst/>
            </a:prstGeom>
            <a:noFill/>
            <a:ln>
              <a:noFill/>
            </a:ln>
          </p:spPr>
          <p:txBody>
            <a:bodyPr lIns="121900" tIns="60933" rIns="121900" bIns="60933" anchor="t" anchorCtr="0">
              <a:noAutofit/>
            </a:bodyPr>
            <a:lstStyle/>
            <a:p>
              <a:pPr>
                <a:buSzPct val="25000"/>
              </a:pPr>
              <a:r>
                <a:rPr lang="en-GB" sz="2400" dirty="0">
                  <a:solidFill>
                    <a:prstClr val="white"/>
                  </a:solidFill>
                  <a:ea typeface="Calibri"/>
                  <a:cs typeface="Calibri"/>
                  <a:sym typeface="Calibri"/>
                </a:rPr>
                <a:t>Fleet Fault Diagnosis</a:t>
              </a:r>
            </a:p>
          </p:txBody>
        </p:sp>
        <p:pic>
          <p:nvPicPr>
            <p:cNvPr id="114" name="Shape 257"/>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2063057" y="937801"/>
              <a:ext cx="1994384" cy="3012995"/>
            </a:xfrm>
            <a:prstGeom prst="rect">
              <a:avLst/>
            </a:prstGeom>
            <a:noFill/>
            <a:ln>
              <a:noFill/>
            </a:ln>
          </p:spPr>
        </p:pic>
        <p:sp>
          <p:nvSpPr>
            <p:cNvPr id="115" name="Shape 258"/>
            <p:cNvSpPr txBox="1"/>
            <p:nvPr/>
          </p:nvSpPr>
          <p:spPr>
            <a:xfrm>
              <a:off x="2122001" y="2584151"/>
              <a:ext cx="1920108" cy="861775"/>
            </a:xfrm>
            <a:prstGeom prst="rect">
              <a:avLst/>
            </a:prstGeom>
            <a:noFill/>
            <a:ln>
              <a:noFill/>
            </a:ln>
          </p:spPr>
          <p:txBody>
            <a:bodyPr lIns="121900" tIns="60933" rIns="121900" bIns="60933" anchor="t" anchorCtr="0">
              <a:noAutofit/>
            </a:bodyPr>
            <a:lstStyle/>
            <a:p>
              <a:pPr>
                <a:buSzPct val="25000"/>
              </a:pPr>
              <a:r>
                <a:rPr lang="en-GB" sz="2400" dirty="0">
                  <a:solidFill>
                    <a:prstClr val="white"/>
                  </a:solidFill>
                  <a:ea typeface="Calibri"/>
                  <a:cs typeface="Calibri"/>
                  <a:sym typeface="Calibri"/>
                </a:rPr>
                <a:t>Smart Lighting</a:t>
              </a:r>
            </a:p>
          </p:txBody>
        </p:sp>
        <p:sp>
          <p:nvSpPr>
            <p:cNvPr id="116" name="Shape 259"/>
            <p:cNvSpPr/>
            <p:nvPr/>
          </p:nvSpPr>
          <p:spPr>
            <a:xfrm>
              <a:off x="10159673" y="3936741"/>
              <a:ext cx="2047740" cy="2874672"/>
            </a:xfrm>
            <a:prstGeom prst="rect">
              <a:avLst/>
            </a:prstGeom>
            <a:solidFill>
              <a:schemeClr val="dk1"/>
            </a:solidFill>
            <a:ln>
              <a:noFill/>
            </a:ln>
          </p:spPr>
          <p:txBody>
            <a:bodyPr lIns="121900" tIns="60933" rIns="121900" bIns="60933" anchor="ctr" anchorCtr="0">
              <a:noAutofit/>
            </a:bodyPr>
            <a:lstStyle/>
            <a:p>
              <a:pPr algn="ctr">
                <a:buSzPct val="25000"/>
              </a:pPr>
              <a:r>
                <a:rPr lang="en-GB" sz="8000">
                  <a:solidFill>
                    <a:prstClr val="white"/>
                  </a:solidFill>
                  <a:ea typeface="Calibri"/>
                  <a:cs typeface="Calibri"/>
                  <a:sym typeface="Calibri"/>
                </a:rPr>
                <a:t>+</a:t>
              </a:r>
            </a:p>
          </p:txBody>
        </p:sp>
        <p:sp>
          <p:nvSpPr>
            <p:cNvPr id="117" name="Shape 259"/>
            <p:cNvSpPr/>
            <p:nvPr/>
          </p:nvSpPr>
          <p:spPr>
            <a:xfrm>
              <a:off x="10144261" y="3966559"/>
              <a:ext cx="2047740" cy="2874672"/>
            </a:xfrm>
            <a:prstGeom prst="rect">
              <a:avLst/>
            </a:prstGeom>
            <a:solidFill>
              <a:schemeClr val="dk1"/>
            </a:solidFill>
            <a:ln>
              <a:noFill/>
            </a:ln>
          </p:spPr>
          <p:txBody>
            <a:bodyPr lIns="121900" tIns="60933" rIns="121900" bIns="60933" anchor="ctr" anchorCtr="0">
              <a:noAutofit/>
            </a:bodyPr>
            <a:lstStyle/>
            <a:p>
              <a:pPr algn="ctr">
                <a:buSzPct val="25000"/>
              </a:pPr>
              <a:r>
                <a:rPr lang="en-GB" sz="8000" dirty="0">
                  <a:solidFill>
                    <a:prstClr val="white"/>
                  </a:solidFill>
                  <a:ea typeface="Calibri"/>
                  <a:cs typeface="Calibri"/>
                  <a:sym typeface="Calibri"/>
                </a:rPr>
                <a:t>+</a:t>
              </a:r>
            </a:p>
          </p:txBody>
        </p:sp>
        <p:sp>
          <p:nvSpPr>
            <p:cNvPr id="118" name="Rectangle 117"/>
            <p:cNvSpPr/>
            <p:nvPr/>
          </p:nvSpPr>
          <p:spPr>
            <a:xfrm>
              <a:off x="-4669" y="938993"/>
              <a:ext cx="2007809" cy="3030496"/>
            </a:xfrm>
            <a:prstGeom prst="rect">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19" name="Rectangle 118"/>
            <p:cNvSpPr/>
            <p:nvPr/>
          </p:nvSpPr>
          <p:spPr>
            <a:xfrm>
              <a:off x="2042629" y="938993"/>
              <a:ext cx="2007809" cy="3030496"/>
            </a:xfrm>
            <a:prstGeom prst="rect">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20" name="Rectangle 119"/>
            <p:cNvSpPr/>
            <p:nvPr/>
          </p:nvSpPr>
          <p:spPr>
            <a:xfrm>
              <a:off x="4073162" y="938993"/>
              <a:ext cx="2007809" cy="3030496"/>
            </a:xfrm>
            <a:prstGeom prst="rect">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21" name="Rectangle 120"/>
            <p:cNvSpPr/>
            <p:nvPr/>
          </p:nvSpPr>
          <p:spPr>
            <a:xfrm>
              <a:off x="6103696" y="938993"/>
              <a:ext cx="2007809" cy="3030496"/>
            </a:xfrm>
            <a:prstGeom prst="rect">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22" name="Rectangle 121"/>
            <p:cNvSpPr/>
            <p:nvPr/>
          </p:nvSpPr>
          <p:spPr>
            <a:xfrm>
              <a:off x="8134229" y="938993"/>
              <a:ext cx="2007809" cy="3030496"/>
            </a:xfrm>
            <a:prstGeom prst="rect">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23" name="Rectangle 122"/>
            <p:cNvSpPr/>
            <p:nvPr/>
          </p:nvSpPr>
          <p:spPr>
            <a:xfrm>
              <a:off x="10164762" y="938993"/>
              <a:ext cx="2007809" cy="3030496"/>
            </a:xfrm>
            <a:prstGeom prst="rect">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24" name="Rectangle 123"/>
            <p:cNvSpPr/>
            <p:nvPr/>
          </p:nvSpPr>
          <p:spPr>
            <a:xfrm>
              <a:off x="1" y="3940416"/>
              <a:ext cx="2007809" cy="2900816"/>
            </a:xfrm>
            <a:prstGeom prst="rect">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25" name="Rectangle 124"/>
            <p:cNvSpPr/>
            <p:nvPr/>
          </p:nvSpPr>
          <p:spPr>
            <a:xfrm>
              <a:off x="2030534" y="3940416"/>
              <a:ext cx="2007809" cy="2900816"/>
            </a:xfrm>
            <a:prstGeom prst="rect">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26" name="Rectangle 125"/>
            <p:cNvSpPr/>
            <p:nvPr/>
          </p:nvSpPr>
          <p:spPr>
            <a:xfrm>
              <a:off x="4061068" y="3940416"/>
              <a:ext cx="2007809" cy="2900816"/>
            </a:xfrm>
            <a:prstGeom prst="rect">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27" name="Rectangle 126"/>
            <p:cNvSpPr/>
            <p:nvPr/>
          </p:nvSpPr>
          <p:spPr>
            <a:xfrm>
              <a:off x="6091601" y="3940416"/>
              <a:ext cx="2007809" cy="2900816"/>
            </a:xfrm>
            <a:prstGeom prst="rect">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28" name="Rectangle 127"/>
            <p:cNvSpPr/>
            <p:nvPr/>
          </p:nvSpPr>
          <p:spPr>
            <a:xfrm>
              <a:off x="8122133" y="3940416"/>
              <a:ext cx="2037168" cy="2900816"/>
            </a:xfrm>
            <a:prstGeom prst="rect">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sp>
          <p:nvSpPr>
            <p:cNvPr id="129" name="Rectangle 128"/>
            <p:cNvSpPr/>
            <p:nvPr/>
          </p:nvSpPr>
          <p:spPr>
            <a:xfrm>
              <a:off x="10169432" y="3940416"/>
              <a:ext cx="2007809" cy="2900816"/>
            </a:xfrm>
            <a:prstGeom prst="rect">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prstClr val="white"/>
                </a:solidFill>
              </a:endParaRPr>
            </a:p>
          </p:txBody>
        </p:sp>
      </p:grpSp>
    </p:spTree>
    <p:extLst>
      <p:ext uri="{BB962C8B-B14F-4D97-AF65-F5344CB8AC3E}">
        <p14:creationId xmlns:p14="http://schemas.microsoft.com/office/powerpoint/2010/main" val="9548161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3"/>
          <p:cNvSpPr/>
          <p:nvPr/>
        </p:nvSpPr>
        <p:spPr>
          <a:xfrm>
            <a:off x="227446" y="284368"/>
            <a:ext cx="9274494" cy="755672"/>
          </a:xfrm>
          <a:custGeom>
            <a:avLst/>
            <a:gdLst>
              <a:gd name="connsiteX0" fmla="*/ 18954 w 10272933"/>
              <a:gd name="connsiteY0" fmla="*/ 0 h 720398"/>
              <a:gd name="connsiteX1" fmla="*/ 10272933 w 10272933"/>
              <a:gd name="connsiteY1" fmla="*/ 18958 h 720398"/>
              <a:gd name="connsiteX2" fmla="*/ 9780135 w 10272933"/>
              <a:gd name="connsiteY2" fmla="*/ 720398 h 720398"/>
              <a:gd name="connsiteX3" fmla="*/ 0 w 10272933"/>
              <a:gd name="connsiteY3" fmla="*/ 720398 h 720398"/>
              <a:gd name="connsiteX4" fmla="*/ 18954 w 10272933"/>
              <a:gd name="connsiteY4" fmla="*/ 0 h 72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933" h="720398">
                <a:moveTo>
                  <a:pt x="18954" y="0"/>
                </a:moveTo>
                <a:lnTo>
                  <a:pt x="10272933" y="18958"/>
                </a:lnTo>
                <a:lnTo>
                  <a:pt x="9780135" y="720398"/>
                </a:lnTo>
                <a:lnTo>
                  <a:pt x="0" y="720398"/>
                </a:lnTo>
                <a:lnTo>
                  <a:pt x="18954" y="0"/>
                </a:lnTo>
                <a:close/>
              </a:path>
            </a:pathLst>
          </a:cu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376895" y="364745"/>
            <a:ext cx="9238559" cy="492443"/>
          </a:xfrm>
          <a:prstGeom prst="rect">
            <a:avLst/>
          </a:prstGeom>
          <a:noFill/>
        </p:spPr>
        <p:txBody>
          <a:bodyPr wrap="square" rtlCol="0">
            <a:spAutoFit/>
          </a:bodyPr>
          <a:lstStyle/>
          <a:p>
            <a:pPr>
              <a:lnSpc>
                <a:spcPct val="130000"/>
              </a:lnSpc>
              <a:spcBef>
                <a:spcPts val="1200"/>
              </a:spcBef>
              <a:spcAft>
                <a:spcPts val="1200"/>
              </a:spcAft>
            </a:pPr>
            <a:r>
              <a:rPr lang="en-US" sz="2000" b="1" dirty="0" smtClean="0">
                <a:solidFill>
                  <a:prstClr val="black"/>
                </a:solidFill>
                <a:latin typeface="Arial Narrow"/>
                <a:cs typeface="Arial Narrow"/>
              </a:rPr>
              <a:t>HYPERCAT VIDEO</a:t>
            </a:r>
          </a:p>
        </p:txBody>
      </p:sp>
      <p:pic>
        <p:nvPicPr>
          <p:cNvPr id="15" name="Picture 14" descr="145633196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232" y="472187"/>
            <a:ext cx="2078279" cy="508745"/>
          </a:xfrm>
          <a:prstGeom prst="rect">
            <a:avLst/>
          </a:prstGeom>
        </p:spPr>
      </p:pic>
      <p:sp>
        <p:nvSpPr>
          <p:cNvPr id="16" name="Parallelogram 15"/>
          <p:cNvSpPr/>
          <p:nvPr/>
        </p:nvSpPr>
        <p:spPr>
          <a:xfrm>
            <a:off x="9197254" y="319642"/>
            <a:ext cx="739201" cy="720398"/>
          </a:xfrm>
          <a:prstGeom prst="parallelogram">
            <a:avLst>
              <a:gd name="adj" fmla="val 59932"/>
            </a:avLst>
          </a:prstGeom>
          <a:solidFill>
            <a:srgbClr val="D07C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 name="Rectangle 1"/>
          <p:cNvSpPr/>
          <p:nvPr/>
        </p:nvSpPr>
        <p:spPr>
          <a:xfrm>
            <a:off x="964030" y="1694985"/>
            <a:ext cx="9980341" cy="420401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solidFill>
                <a:prstClr val="white"/>
              </a:solidFill>
            </a:endParaRPr>
          </a:p>
        </p:txBody>
      </p:sp>
    </p:spTree>
    <p:extLst>
      <p:ext uri="{BB962C8B-B14F-4D97-AF65-F5344CB8AC3E}">
        <p14:creationId xmlns:p14="http://schemas.microsoft.com/office/powerpoint/2010/main" val="11024037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5259" t="9461" r="21047" b="25316"/>
          <a:stretch/>
        </p:blipFill>
        <p:spPr>
          <a:xfrm>
            <a:off x="116646" y="1140762"/>
            <a:ext cx="8904212" cy="5602769"/>
          </a:xfrm>
          <a:prstGeom prst="rect">
            <a:avLst/>
          </a:prstGeom>
        </p:spPr>
      </p:pic>
      <p:pic>
        <p:nvPicPr>
          <p:cNvPr id="13" name="Picture 12" descr="Screen Shot 2016-01-31 at 16.36.1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5" y="1564042"/>
            <a:ext cx="4598192" cy="325124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Picture 13" descr="Screen Shot 2016-04-08 at 18.07.5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4688" y="1205882"/>
            <a:ext cx="3013699" cy="5619049"/>
          </a:xfrm>
          <a:prstGeom prst="rect">
            <a:avLst/>
          </a:prstGeom>
        </p:spPr>
      </p:pic>
      <p:sp>
        <p:nvSpPr>
          <p:cNvPr id="15" name="TextBox 14"/>
          <p:cNvSpPr txBox="1"/>
          <p:nvPr/>
        </p:nvSpPr>
        <p:spPr>
          <a:xfrm>
            <a:off x="246398" y="189949"/>
            <a:ext cx="9135708" cy="369332"/>
          </a:xfrm>
          <a:prstGeom prst="rect">
            <a:avLst/>
          </a:prstGeom>
          <a:noFill/>
        </p:spPr>
        <p:txBody>
          <a:bodyPr wrap="square" rtlCol="0">
            <a:spAutoFit/>
          </a:bodyPr>
          <a:lstStyle/>
          <a:p>
            <a:r>
              <a:rPr lang="en-US" b="1" dirty="0" smtClean="0">
                <a:solidFill>
                  <a:prstClr val="black"/>
                </a:solidFill>
              </a:rPr>
              <a:t>EXAMPLE SPEARHEAD PROECT</a:t>
            </a:r>
            <a:endParaRPr lang="en-US" b="1" dirty="0">
              <a:solidFill>
                <a:prstClr val="black"/>
              </a:solidFill>
            </a:endParaRPr>
          </a:p>
        </p:txBody>
      </p:sp>
      <p:sp>
        <p:nvSpPr>
          <p:cNvPr id="16" name="Freeform 15"/>
          <p:cNvSpPr/>
          <p:nvPr/>
        </p:nvSpPr>
        <p:spPr>
          <a:xfrm>
            <a:off x="227446" y="284368"/>
            <a:ext cx="9274494" cy="755672"/>
          </a:xfrm>
          <a:custGeom>
            <a:avLst/>
            <a:gdLst>
              <a:gd name="connsiteX0" fmla="*/ 18954 w 10272933"/>
              <a:gd name="connsiteY0" fmla="*/ 0 h 720398"/>
              <a:gd name="connsiteX1" fmla="*/ 10272933 w 10272933"/>
              <a:gd name="connsiteY1" fmla="*/ 18958 h 720398"/>
              <a:gd name="connsiteX2" fmla="*/ 9780135 w 10272933"/>
              <a:gd name="connsiteY2" fmla="*/ 720398 h 720398"/>
              <a:gd name="connsiteX3" fmla="*/ 0 w 10272933"/>
              <a:gd name="connsiteY3" fmla="*/ 720398 h 720398"/>
              <a:gd name="connsiteX4" fmla="*/ 18954 w 10272933"/>
              <a:gd name="connsiteY4" fmla="*/ 0 h 72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933" h="720398">
                <a:moveTo>
                  <a:pt x="18954" y="0"/>
                </a:moveTo>
                <a:lnTo>
                  <a:pt x="10272933" y="18958"/>
                </a:lnTo>
                <a:lnTo>
                  <a:pt x="9780135" y="720398"/>
                </a:lnTo>
                <a:lnTo>
                  <a:pt x="0" y="720398"/>
                </a:lnTo>
                <a:lnTo>
                  <a:pt x="18954" y="0"/>
                </a:lnTo>
                <a:close/>
              </a:path>
            </a:pathLst>
          </a:cu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8" name="TextBox 17"/>
          <p:cNvSpPr txBox="1"/>
          <p:nvPr/>
        </p:nvSpPr>
        <p:spPr>
          <a:xfrm>
            <a:off x="376895" y="364745"/>
            <a:ext cx="9238559" cy="477054"/>
          </a:xfrm>
          <a:prstGeom prst="rect">
            <a:avLst/>
          </a:prstGeom>
          <a:noFill/>
        </p:spPr>
        <p:txBody>
          <a:bodyPr wrap="square" rtlCol="0">
            <a:spAutoFit/>
          </a:bodyPr>
          <a:lstStyle/>
          <a:p>
            <a:pPr>
              <a:lnSpc>
                <a:spcPct val="130000"/>
              </a:lnSpc>
              <a:spcBef>
                <a:spcPts val="1200"/>
              </a:spcBef>
              <a:spcAft>
                <a:spcPts val="1200"/>
              </a:spcAft>
            </a:pPr>
            <a:r>
              <a:rPr lang="en-US" sz="2000" b="1" dirty="0" smtClean="0">
                <a:solidFill>
                  <a:prstClr val="black"/>
                </a:solidFill>
                <a:latin typeface="Arial Narrow"/>
                <a:cs typeface="Arial Narrow"/>
              </a:rPr>
              <a:t>SPEARHEAD PROJECT: Old Oak &amp; Park Royal</a:t>
            </a:r>
          </a:p>
        </p:txBody>
      </p:sp>
      <p:sp>
        <p:nvSpPr>
          <p:cNvPr id="19" name="Parallelogram 18"/>
          <p:cNvSpPr/>
          <p:nvPr/>
        </p:nvSpPr>
        <p:spPr>
          <a:xfrm>
            <a:off x="9197254" y="319642"/>
            <a:ext cx="739201" cy="720398"/>
          </a:xfrm>
          <a:prstGeom prst="parallelogram">
            <a:avLst>
              <a:gd name="adj" fmla="val 59932"/>
            </a:avLst>
          </a:prstGeom>
          <a:solidFill>
            <a:srgbClr val="D07C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0" name="Picture 19" descr="145633196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5232" y="472187"/>
            <a:ext cx="2078279" cy="508745"/>
          </a:xfrm>
          <a:prstGeom prst="rect">
            <a:avLst/>
          </a:prstGeom>
        </p:spPr>
      </p:pic>
    </p:spTree>
    <p:extLst>
      <p:ext uri="{BB962C8B-B14F-4D97-AF65-F5344CB8AC3E}">
        <p14:creationId xmlns:p14="http://schemas.microsoft.com/office/powerpoint/2010/main" val="5406277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ometric_flats4.jpg"/>
          <p:cNvPicPr>
            <a:picLocks noChangeAspect="1"/>
          </p:cNvPicPr>
          <p:nvPr/>
        </p:nvPicPr>
        <p:blipFill rotWithShape="1">
          <a:blip r:embed="rId2" cstate="print">
            <a:extLst>
              <a:ext uri="{28A0092B-C50C-407E-A947-70E740481C1C}">
                <a14:useLocalDpi xmlns:a14="http://schemas.microsoft.com/office/drawing/2010/main" val="0"/>
              </a:ext>
            </a:extLst>
          </a:blip>
          <a:srcRect l="3872" t="6790" r="1462" b="2822"/>
          <a:stretch/>
        </p:blipFill>
        <p:spPr>
          <a:xfrm>
            <a:off x="106485" y="1678763"/>
            <a:ext cx="7651465" cy="4428436"/>
          </a:xfrm>
          <a:prstGeom prst="rect">
            <a:avLst/>
          </a:prstGeom>
        </p:spPr>
      </p:pic>
      <p:sp>
        <p:nvSpPr>
          <p:cNvPr id="5" name="TextBox 4"/>
          <p:cNvSpPr txBox="1"/>
          <p:nvPr/>
        </p:nvSpPr>
        <p:spPr>
          <a:xfrm>
            <a:off x="246398" y="189949"/>
            <a:ext cx="9135708" cy="369332"/>
          </a:xfrm>
          <a:prstGeom prst="rect">
            <a:avLst/>
          </a:prstGeom>
          <a:noFill/>
        </p:spPr>
        <p:txBody>
          <a:bodyPr wrap="square" rtlCol="0">
            <a:spAutoFit/>
          </a:bodyPr>
          <a:lstStyle/>
          <a:p>
            <a:r>
              <a:rPr lang="en-US" b="1" dirty="0" smtClean="0">
                <a:solidFill>
                  <a:prstClr val="black"/>
                </a:solidFill>
              </a:rPr>
              <a:t>EXAMPLE SPEARHEAD PROECT</a:t>
            </a:r>
            <a:endParaRPr lang="en-US" b="1" dirty="0">
              <a:solidFill>
                <a:prstClr val="black"/>
              </a:solidFill>
            </a:endParaRPr>
          </a:p>
        </p:txBody>
      </p:sp>
      <p:sp>
        <p:nvSpPr>
          <p:cNvPr id="6" name="Freeform 5"/>
          <p:cNvSpPr/>
          <p:nvPr/>
        </p:nvSpPr>
        <p:spPr>
          <a:xfrm>
            <a:off x="227446" y="284368"/>
            <a:ext cx="9274494" cy="755672"/>
          </a:xfrm>
          <a:custGeom>
            <a:avLst/>
            <a:gdLst>
              <a:gd name="connsiteX0" fmla="*/ 18954 w 10272933"/>
              <a:gd name="connsiteY0" fmla="*/ 0 h 720398"/>
              <a:gd name="connsiteX1" fmla="*/ 10272933 w 10272933"/>
              <a:gd name="connsiteY1" fmla="*/ 18958 h 720398"/>
              <a:gd name="connsiteX2" fmla="*/ 9780135 w 10272933"/>
              <a:gd name="connsiteY2" fmla="*/ 720398 h 720398"/>
              <a:gd name="connsiteX3" fmla="*/ 0 w 10272933"/>
              <a:gd name="connsiteY3" fmla="*/ 720398 h 720398"/>
              <a:gd name="connsiteX4" fmla="*/ 18954 w 10272933"/>
              <a:gd name="connsiteY4" fmla="*/ 0 h 72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933" h="720398">
                <a:moveTo>
                  <a:pt x="18954" y="0"/>
                </a:moveTo>
                <a:lnTo>
                  <a:pt x="10272933" y="18958"/>
                </a:lnTo>
                <a:lnTo>
                  <a:pt x="9780135" y="720398"/>
                </a:lnTo>
                <a:lnTo>
                  <a:pt x="0" y="720398"/>
                </a:lnTo>
                <a:lnTo>
                  <a:pt x="18954" y="0"/>
                </a:lnTo>
                <a:close/>
              </a:path>
            </a:pathLst>
          </a:cu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p:nvSpPr>
        <p:spPr>
          <a:xfrm>
            <a:off x="376895" y="364745"/>
            <a:ext cx="9238559" cy="477054"/>
          </a:xfrm>
          <a:prstGeom prst="rect">
            <a:avLst/>
          </a:prstGeom>
          <a:noFill/>
        </p:spPr>
        <p:txBody>
          <a:bodyPr wrap="square" rtlCol="0">
            <a:spAutoFit/>
          </a:bodyPr>
          <a:lstStyle/>
          <a:p>
            <a:pPr>
              <a:lnSpc>
                <a:spcPct val="130000"/>
              </a:lnSpc>
              <a:spcBef>
                <a:spcPts val="1200"/>
              </a:spcBef>
              <a:spcAft>
                <a:spcPts val="1200"/>
              </a:spcAft>
            </a:pPr>
            <a:r>
              <a:rPr lang="en-US" sz="2000" b="1" dirty="0" smtClean="0">
                <a:solidFill>
                  <a:prstClr val="black"/>
                </a:solidFill>
                <a:latin typeface="Arial Narrow"/>
                <a:cs typeface="Arial Narrow"/>
              </a:rPr>
              <a:t>SPEARHEAD PROJECT: RIVER CLYDE HOMES, GLASGOW</a:t>
            </a:r>
          </a:p>
        </p:txBody>
      </p:sp>
      <p:sp>
        <p:nvSpPr>
          <p:cNvPr id="8" name="Parallelogram 7"/>
          <p:cNvSpPr/>
          <p:nvPr/>
        </p:nvSpPr>
        <p:spPr>
          <a:xfrm>
            <a:off x="9197254" y="319642"/>
            <a:ext cx="739201" cy="720398"/>
          </a:xfrm>
          <a:prstGeom prst="parallelogram">
            <a:avLst>
              <a:gd name="adj" fmla="val 59932"/>
            </a:avLst>
          </a:prstGeom>
          <a:solidFill>
            <a:srgbClr val="D07C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0" name="Picture 9" descr="145633196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5232" y="472187"/>
            <a:ext cx="2078279" cy="508745"/>
          </a:xfrm>
          <a:prstGeom prst="rect">
            <a:avLst/>
          </a:prstGeom>
        </p:spPr>
      </p:pic>
      <p:sp>
        <p:nvSpPr>
          <p:cNvPr id="12" name="Rectangle 11"/>
          <p:cNvSpPr/>
          <p:nvPr/>
        </p:nvSpPr>
        <p:spPr>
          <a:xfrm>
            <a:off x="8225424" y="5157127"/>
            <a:ext cx="3245814" cy="584776"/>
          </a:xfrm>
          <a:prstGeom prst="rect">
            <a:avLst/>
          </a:prstGeom>
        </p:spPr>
        <p:txBody>
          <a:bodyPr wrap="square">
            <a:spAutoFit/>
          </a:bodyPr>
          <a:lstStyle/>
          <a:p>
            <a:r>
              <a:rPr lang="en-US" sz="1600" i="1" dirty="0" smtClean="0">
                <a:solidFill>
                  <a:prstClr val="white">
                    <a:lumMod val="50000"/>
                  </a:prstClr>
                </a:solidFill>
              </a:rPr>
              <a:t>600 </a:t>
            </a:r>
            <a:r>
              <a:rPr lang="en-US" sz="1600" i="1" dirty="0">
                <a:solidFill>
                  <a:prstClr val="white">
                    <a:lumMod val="50000"/>
                  </a:prstClr>
                </a:solidFill>
              </a:rPr>
              <a:t>social </a:t>
            </a:r>
            <a:r>
              <a:rPr lang="en-US" sz="1600" i="1" dirty="0" smtClean="0">
                <a:solidFill>
                  <a:prstClr val="white">
                    <a:lumMod val="50000"/>
                  </a:prstClr>
                </a:solidFill>
              </a:rPr>
              <a:t>houses at River Clyde Homes, Glasgow</a:t>
            </a:r>
          </a:p>
        </p:txBody>
      </p:sp>
      <p:pic>
        <p:nvPicPr>
          <p:cNvPr id="3" name="Picture 2" descr="Screen Shot 2016-04-22 at 15.01.0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1122" y="2224782"/>
            <a:ext cx="3568574" cy="226892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3598387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46398" y="189949"/>
            <a:ext cx="9135708" cy="369332"/>
          </a:xfrm>
          <a:prstGeom prst="rect">
            <a:avLst/>
          </a:prstGeom>
          <a:noFill/>
        </p:spPr>
        <p:txBody>
          <a:bodyPr wrap="square" rtlCol="0">
            <a:spAutoFit/>
          </a:bodyPr>
          <a:lstStyle/>
          <a:p>
            <a:r>
              <a:rPr lang="en-US" b="1" dirty="0" smtClean="0">
                <a:solidFill>
                  <a:prstClr val="black"/>
                </a:solidFill>
              </a:rPr>
              <a:t>EXAMPLE SPEARHEAD PROECT</a:t>
            </a:r>
            <a:endParaRPr lang="en-US" b="1" dirty="0">
              <a:solidFill>
                <a:prstClr val="black"/>
              </a:solidFill>
            </a:endParaRPr>
          </a:p>
        </p:txBody>
      </p:sp>
      <p:sp>
        <p:nvSpPr>
          <p:cNvPr id="16" name="Freeform 15"/>
          <p:cNvSpPr/>
          <p:nvPr/>
        </p:nvSpPr>
        <p:spPr>
          <a:xfrm>
            <a:off x="227446" y="284368"/>
            <a:ext cx="9274494" cy="755672"/>
          </a:xfrm>
          <a:custGeom>
            <a:avLst/>
            <a:gdLst>
              <a:gd name="connsiteX0" fmla="*/ 18954 w 10272933"/>
              <a:gd name="connsiteY0" fmla="*/ 0 h 720398"/>
              <a:gd name="connsiteX1" fmla="*/ 10272933 w 10272933"/>
              <a:gd name="connsiteY1" fmla="*/ 18958 h 720398"/>
              <a:gd name="connsiteX2" fmla="*/ 9780135 w 10272933"/>
              <a:gd name="connsiteY2" fmla="*/ 720398 h 720398"/>
              <a:gd name="connsiteX3" fmla="*/ 0 w 10272933"/>
              <a:gd name="connsiteY3" fmla="*/ 720398 h 720398"/>
              <a:gd name="connsiteX4" fmla="*/ 18954 w 10272933"/>
              <a:gd name="connsiteY4" fmla="*/ 0 h 72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933" h="720398">
                <a:moveTo>
                  <a:pt x="18954" y="0"/>
                </a:moveTo>
                <a:lnTo>
                  <a:pt x="10272933" y="18958"/>
                </a:lnTo>
                <a:lnTo>
                  <a:pt x="9780135" y="720398"/>
                </a:lnTo>
                <a:lnTo>
                  <a:pt x="0" y="720398"/>
                </a:lnTo>
                <a:lnTo>
                  <a:pt x="18954" y="0"/>
                </a:lnTo>
                <a:close/>
              </a:path>
            </a:pathLst>
          </a:cu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8" name="TextBox 17"/>
          <p:cNvSpPr txBox="1"/>
          <p:nvPr/>
        </p:nvSpPr>
        <p:spPr>
          <a:xfrm>
            <a:off x="376895" y="364745"/>
            <a:ext cx="9238559" cy="477054"/>
          </a:xfrm>
          <a:prstGeom prst="rect">
            <a:avLst/>
          </a:prstGeom>
          <a:noFill/>
        </p:spPr>
        <p:txBody>
          <a:bodyPr wrap="square" rtlCol="0">
            <a:spAutoFit/>
          </a:bodyPr>
          <a:lstStyle/>
          <a:p>
            <a:pPr>
              <a:lnSpc>
                <a:spcPct val="130000"/>
              </a:lnSpc>
              <a:spcBef>
                <a:spcPts val="1200"/>
              </a:spcBef>
              <a:spcAft>
                <a:spcPts val="1200"/>
              </a:spcAft>
            </a:pPr>
            <a:r>
              <a:rPr lang="en-US" sz="2000" b="1" dirty="0" smtClean="0">
                <a:solidFill>
                  <a:prstClr val="black"/>
                </a:solidFill>
                <a:latin typeface="Arial Narrow"/>
                <a:cs typeface="Arial Narrow"/>
              </a:rPr>
              <a:t>MANDATED STANDARD IN GREATER MANCHESTER SMART CITY PROGRAM</a:t>
            </a:r>
          </a:p>
        </p:txBody>
      </p:sp>
      <p:sp>
        <p:nvSpPr>
          <p:cNvPr id="19" name="Parallelogram 18"/>
          <p:cNvSpPr/>
          <p:nvPr/>
        </p:nvSpPr>
        <p:spPr>
          <a:xfrm>
            <a:off x="9197254" y="319642"/>
            <a:ext cx="739201" cy="720398"/>
          </a:xfrm>
          <a:prstGeom prst="parallelogram">
            <a:avLst>
              <a:gd name="adj" fmla="val 59932"/>
            </a:avLst>
          </a:prstGeom>
          <a:solidFill>
            <a:srgbClr val="D07C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0" name="Picture 19" descr="145633196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5232" y="472187"/>
            <a:ext cx="2078279" cy="508745"/>
          </a:xfrm>
          <a:prstGeom prst="rect">
            <a:avLst/>
          </a:prstGeom>
        </p:spPr>
      </p:pic>
      <p:pic>
        <p:nvPicPr>
          <p:cNvPr id="4" name="Picture 3" descr="cityverve1.jpg"/>
          <p:cNvPicPr>
            <a:picLocks noChangeAspect="1"/>
          </p:cNvPicPr>
          <p:nvPr/>
        </p:nvPicPr>
        <p:blipFill rotWithShape="1">
          <a:blip r:embed="rId4">
            <a:extLst>
              <a:ext uri="{28A0092B-C50C-407E-A947-70E740481C1C}">
                <a14:useLocalDpi xmlns:a14="http://schemas.microsoft.com/office/drawing/2010/main" val="0"/>
              </a:ext>
            </a:extLst>
          </a:blip>
          <a:srcRect t="16955"/>
          <a:stretch/>
        </p:blipFill>
        <p:spPr>
          <a:xfrm>
            <a:off x="228129" y="1070968"/>
            <a:ext cx="11755381" cy="5695238"/>
          </a:xfrm>
          <a:prstGeom prst="rect">
            <a:avLst/>
          </a:prstGeom>
        </p:spPr>
      </p:pic>
    </p:spTree>
    <p:extLst>
      <p:ext uri="{BB962C8B-B14F-4D97-AF65-F5344CB8AC3E}">
        <p14:creationId xmlns:p14="http://schemas.microsoft.com/office/powerpoint/2010/main" val="29371544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227446" y="284368"/>
            <a:ext cx="9274494" cy="755672"/>
          </a:xfrm>
          <a:custGeom>
            <a:avLst/>
            <a:gdLst>
              <a:gd name="connsiteX0" fmla="*/ 18954 w 10272933"/>
              <a:gd name="connsiteY0" fmla="*/ 0 h 720398"/>
              <a:gd name="connsiteX1" fmla="*/ 10272933 w 10272933"/>
              <a:gd name="connsiteY1" fmla="*/ 18958 h 720398"/>
              <a:gd name="connsiteX2" fmla="*/ 9780135 w 10272933"/>
              <a:gd name="connsiteY2" fmla="*/ 720398 h 720398"/>
              <a:gd name="connsiteX3" fmla="*/ 0 w 10272933"/>
              <a:gd name="connsiteY3" fmla="*/ 720398 h 720398"/>
              <a:gd name="connsiteX4" fmla="*/ 18954 w 10272933"/>
              <a:gd name="connsiteY4" fmla="*/ 0 h 720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933" h="720398">
                <a:moveTo>
                  <a:pt x="18954" y="0"/>
                </a:moveTo>
                <a:lnTo>
                  <a:pt x="10272933" y="18958"/>
                </a:lnTo>
                <a:lnTo>
                  <a:pt x="9780135" y="720398"/>
                </a:lnTo>
                <a:lnTo>
                  <a:pt x="0" y="720398"/>
                </a:lnTo>
                <a:lnTo>
                  <a:pt x="18954" y="0"/>
                </a:lnTo>
                <a:close/>
              </a:path>
            </a:pathLst>
          </a:cu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p:nvSpPr>
        <p:spPr>
          <a:xfrm>
            <a:off x="376895" y="364745"/>
            <a:ext cx="9238559" cy="449097"/>
          </a:xfrm>
          <a:prstGeom prst="rect">
            <a:avLst/>
          </a:prstGeom>
          <a:noFill/>
        </p:spPr>
        <p:txBody>
          <a:bodyPr wrap="square" rtlCol="0">
            <a:spAutoFit/>
          </a:bodyPr>
          <a:lstStyle/>
          <a:p>
            <a:pPr>
              <a:lnSpc>
                <a:spcPct val="130000"/>
              </a:lnSpc>
              <a:spcBef>
                <a:spcPts val="1200"/>
              </a:spcBef>
              <a:spcAft>
                <a:spcPts val="1200"/>
              </a:spcAft>
            </a:pPr>
            <a:r>
              <a:rPr lang="en-US" sz="2000" b="1" dirty="0" smtClean="0">
                <a:solidFill>
                  <a:prstClr val="black"/>
                </a:solidFill>
                <a:latin typeface="Arial Narrow"/>
                <a:cs typeface="Arial Narrow"/>
              </a:rPr>
              <a:t>HYPERCAT AUSTRALIA – CALL FOR AUSTRALIAN MEMBERS</a:t>
            </a:r>
          </a:p>
        </p:txBody>
      </p:sp>
      <p:pic>
        <p:nvPicPr>
          <p:cNvPr id="6" name="Picture 5" descr="145633196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232" y="472187"/>
            <a:ext cx="2078279" cy="508745"/>
          </a:xfrm>
          <a:prstGeom prst="rect">
            <a:avLst/>
          </a:prstGeom>
        </p:spPr>
      </p:pic>
      <p:sp>
        <p:nvSpPr>
          <p:cNvPr id="7" name="Parallelogram 6"/>
          <p:cNvSpPr/>
          <p:nvPr/>
        </p:nvSpPr>
        <p:spPr>
          <a:xfrm>
            <a:off x="9197254" y="319642"/>
            <a:ext cx="739201" cy="720398"/>
          </a:xfrm>
          <a:prstGeom prst="parallelogram">
            <a:avLst>
              <a:gd name="adj" fmla="val 59932"/>
            </a:avLst>
          </a:prstGeom>
          <a:solidFill>
            <a:srgbClr val="D07C2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38" name="Rectangle 37"/>
          <p:cNvSpPr/>
          <p:nvPr/>
        </p:nvSpPr>
        <p:spPr>
          <a:xfrm>
            <a:off x="261487" y="1269804"/>
            <a:ext cx="9221253" cy="5255031"/>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587496" y="1508078"/>
            <a:ext cx="8895244" cy="4770537"/>
          </a:xfrm>
          <a:prstGeom prst="rect">
            <a:avLst/>
          </a:prstGeom>
          <a:noFill/>
        </p:spPr>
        <p:txBody>
          <a:bodyPr wrap="square" rtlCol="0">
            <a:spAutoFit/>
          </a:bodyPr>
          <a:lstStyle/>
          <a:p>
            <a:r>
              <a:rPr lang="en-AU" sz="2000" dirty="0" err="1">
                <a:solidFill>
                  <a:prstClr val="black"/>
                </a:solidFill>
                <a:latin typeface="Arial Narrow"/>
                <a:cs typeface="Arial Narrow"/>
              </a:rPr>
              <a:t>Hypercat</a:t>
            </a:r>
            <a:r>
              <a:rPr lang="en-AU" sz="2000" dirty="0">
                <a:solidFill>
                  <a:prstClr val="black"/>
                </a:solidFill>
                <a:latin typeface="Arial Narrow"/>
                <a:cs typeface="Arial Narrow"/>
              </a:rPr>
              <a:t> Australia is being established as an independent, not-for-profit organisation and will be administered by the Knowledge Economy Institute led by Dr Mike Briers AO, Australia’s first Industry Professor of </a:t>
            </a:r>
            <a:r>
              <a:rPr lang="en-AU" sz="2000" dirty="0" err="1">
                <a:solidFill>
                  <a:prstClr val="black"/>
                </a:solidFill>
                <a:latin typeface="Arial Narrow"/>
                <a:cs typeface="Arial Narrow"/>
              </a:rPr>
              <a:t>IoT</a:t>
            </a:r>
            <a:r>
              <a:rPr lang="en-AU" sz="2000" dirty="0">
                <a:solidFill>
                  <a:prstClr val="black"/>
                </a:solidFill>
                <a:latin typeface="Arial Narrow"/>
                <a:cs typeface="Arial Narrow"/>
              </a:rPr>
              <a:t> at the University of Technology Sydney</a:t>
            </a:r>
            <a:endParaRPr lang="en-US" sz="2000" dirty="0">
              <a:solidFill>
                <a:prstClr val="black"/>
              </a:solidFill>
              <a:latin typeface="Arial Narrow"/>
              <a:cs typeface="Arial Narrow"/>
            </a:endParaRPr>
          </a:p>
          <a:p>
            <a:endParaRPr lang="en-US" sz="2000" dirty="0" smtClean="0">
              <a:solidFill>
                <a:prstClr val="black"/>
              </a:solidFill>
              <a:latin typeface="Arial Narrow"/>
              <a:cs typeface="Arial Narrow"/>
            </a:endParaRPr>
          </a:p>
          <a:p>
            <a:r>
              <a:rPr lang="en-US" sz="2000" dirty="0" smtClean="0">
                <a:solidFill>
                  <a:prstClr val="black"/>
                </a:solidFill>
                <a:latin typeface="Arial Narrow"/>
                <a:cs typeface="Arial Narrow"/>
              </a:rPr>
              <a:t>Promoting </a:t>
            </a:r>
            <a:r>
              <a:rPr lang="en-US" sz="2000" dirty="0" err="1">
                <a:solidFill>
                  <a:prstClr val="black"/>
                </a:solidFill>
                <a:latin typeface="Arial Narrow"/>
                <a:cs typeface="Arial Narrow"/>
              </a:rPr>
              <a:t>organisation's</a:t>
            </a:r>
            <a:r>
              <a:rPr lang="en-US" sz="2000" dirty="0">
                <a:solidFill>
                  <a:prstClr val="black"/>
                </a:solidFill>
                <a:latin typeface="Arial Narrow"/>
                <a:cs typeface="Arial Narrow"/>
              </a:rPr>
              <a:t> brand and associated solutions across the Hypercat ecosystem</a:t>
            </a:r>
            <a:r>
              <a:rPr lang="en-US" sz="2000" dirty="0" smtClean="0">
                <a:solidFill>
                  <a:prstClr val="black"/>
                </a:solidFill>
                <a:latin typeface="Arial Narrow"/>
                <a:cs typeface="Arial Narrow"/>
              </a:rPr>
              <a:t>.</a:t>
            </a:r>
          </a:p>
          <a:p>
            <a:endParaRPr lang="en-US" sz="2000" dirty="0">
              <a:solidFill>
                <a:prstClr val="black"/>
              </a:solidFill>
              <a:latin typeface="Arial Narrow"/>
              <a:cs typeface="Arial Narrow"/>
            </a:endParaRPr>
          </a:p>
          <a:p>
            <a:r>
              <a:rPr lang="en-US" sz="2000" dirty="0">
                <a:solidFill>
                  <a:prstClr val="black"/>
                </a:solidFill>
                <a:latin typeface="Arial Narrow"/>
                <a:cs typeface="Arial Narrow"/>
              </a:rPr>
              <a:t>Network actively with the Hypercat ecosystem which may open new partner or customer potentials</a:t>
            </a:r>
            <a:r>
              <a:rPr lang="en-US" sz="2000" dirty="0" smtClean="0">
                <a:solidFill>
                  <a:prstClr val="black"/>
                </a:solidFill>
                <a:latin typeface="Arial Narrow"/>
                <a:cs typeface="Arial Narrow"/>
              </a:rPr>
              <a:t>.</a:t>
            </a:r>
          </a:p>
          <a:p>
            <a:endParaRPr lang="en-US" sz="2000" dirty="0">
              <a:solidFill>
                <a:prstClr val="black"/>
              </a:solidFill>
              <a:latin typeface="Arial Narrow"/>
              <a:cs typeface="Arial Narrow"/>
            </a:endParaRPr>
          </a:p>
          <a:p>
            <a:r>
              <a:rPr lang="en-US" sz="2000" dirty="0">
                <a:solidFill>
                  <a:prstClr val="black"/>
                </a:solidFill>
                <a:latin typeface="Arial Narrow"/>
                <a:cs typeface="Arial Narrow"/>
              </a:rPr>
              <a:t>Promote and contribute to building the Hypercat use cases across major industries</a:t>
            </a:r>
            <a:r>
              <a:rPr lang="en-US" sz="2000" dirty="0" smtClean="0">
                <a:solidFill>
                  <a:prstClr val="black"/>
                </a:solidFill>
                <a:latin typeface="Arial Narrow"/>
                <a:cs typeface="Arial Narrow"/>
              </a:rPr>
              <a:t>.</a:t>
            </a:r>
          </a:p>
          <a:p>
            <a:endParaRPr lang="en-US" sz="2000" dirty="0">
              <a:solidFill>
                <a:prstClr val="black"/>
              </a:solidFill>
              <a:latin typeface="Arial Narrow"/>
              <a:cs typeface="Arial Narrow"/>
            </a:endParaRPr>
          </a:p>
          <a:p>
            <a:r>
              <a:rPr lang="en-US" sz="2400" b="1" dirty="0" smtClean="0">
                <a:solidFill>
                  <a:prstClr val="black"/>
                </a:solidFill>
                <a:latin typeface="Arial Narrow"/>
                <a:cs typeface="Arial Narrow"/>
              </a:rPr>
              <a:t>To register your interest in joining </a:t>
            </a:r>
            <a:r>
              <a:rPr lang="en-US" sz="2400" b="1" dirty="0" err="1" smtClean="0">
                <a:solidFill>
                  <a:prstClr val="black"/>
                </a:solidFill>
                <a:latin typeface="Arial Narrow"/>
                <a:cs typeface="Arial Narrow"/>
              </a:rPr>
              <a:t>Hypercat</a:t>
            </a:r>
            <a:r>
              <a:rPr lang="en-US" sz="2400" b="1" dirty="0" smtClean="0">
                <a:solidFill>
                  <a:prstClr val="black"/>
                </a:solidFill>
                <a:latin typeface="Arial Narrow"/>
                <a:cs typeface="Arial Narrow"/>
              </a:rPr>
              <a:t> Australia visit:</a:t>
            </a:r>
          </a:p>
          <a:p>
            <a:endParaRPr lang="en-US" sz="2400" b="1" dirty="0" smtClean="0">
              <a:solidFill>
                <a:prstClr val="black"/>
              </a:solidFill>
              <a:latin typeface="Arial Narrow"/>
              <a:cs typeface="Arial Narrow"/>
            </a:endParaRPr>
          </a:p>
          <a:p>
            <a:pPr algn="ctr"/>
            <a:r>
              <a:rPr lang="en-US" sz="3600" b="1" dirty="0" smtClean="0">
                <a:solidFill>
                  <a:prstClr val="black"/>
                </a:solidFill>
                <a:latin typeface="Arial Narrow"/>
                <a:cs typeface="Arial Narrow"/>
              </a:rPr>
              <a:t>www.hypercat.io</a:t>
            </a:r>
            <a:endParaRPr lang="en-US" sz="3600" b="1" dirty="0">
              <a:solidFill>
                <a:prstClr val="black"/>
              </a:solidFill>
              <a:latin typeface="Arial Narrow"/>
              <a:cs typeface="Arial Narrow"/>
            </a:endParaRPr>
          </a:p>
        </p:txBody>
      </p:sp>
      <p:sp>
        <p:nvSpPr>
          <p:cNvPr id="2" name="Rectangle 1"/>
          <p:cNvSpPr/>
          <p:nvPr/>
        </p:nvSpPr>
        <p:spPr>
          <a:xfrm>
            <a:off x="9936455" y="364745"/>
            <a:ext cx="2047056" cy="720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1427" y="413079"/>
            <a:ext cx="1960880" cy="502583"/>
          </a:xfrm>
          <a:prstGeom prst="rect">
            <a:avLst/>
          </a:prstGeom>
        </p:spPr>
      </p:pic>
      <p:pic>
        <p:nvPicPr>
          <p:cNvPr id="13" name="Picture 12"/>
          <p:cNvPicPr>
            <a:picLocks noChangeAspect="1"/>
          </p:cNvPicPr>
          <p:nvPr/>
        </p:nvPicPr>
        <p:blipFill>
          <a:blip r:embed="rId4">
            <a:clrChange>
              <a:clrFrom>
                <a:srgbClr val="FFFFFF"/>
              </a:clrFrom>
              <a:clrTo>
                <a:srgbClr val="FFFFFF">
                  <a:alpha val="0"/>
                </a:srgbClr>
              </a:clrTo>
            </a:clrChange>
          </a:blip>
          <a:stretch>
            <a:fillRect/>
          </a:stretch>
        </p:blipFill>
        <p:spPr>
          <a:xfrm>
            <a:off x="9991427" y="1354341"/>
            <a:ext cx="1489212" cy="1393372"/>
          </a:xfrm>
          <a:prstGeom prst="rect">
            <a:avLst/>
          </a:prstGeom>
        </p:spPr>
      </p:pic>
      <p:pic>
        <p:nvPicPr>
          <p:cNvPr id="14" name="Picture 13"/>
          <p:cNvPicPr>
            <a:picLocks noChangeAspect="1"/>
          </p:cNvPicPr>
          <p:nvPr/>
        </p:nvPicPr>
        <p:blipFill>
          <a:blip r:embed="rId4">
            <a:clrChange>
              <a:clrFrom>
                <a:srgbClr val="FFFFFF"/>
              </a:clrFrom>
              <a:clrTo>
                <a:srgbClr val="FFFFFF">
                  <a:alpha val="0"/>
                </a:srgbClr>
              </a:clrTo>
            </a:clrChange>
          </a:blip>
          <a:stretch>
            <a:fillRect/>
          </a:stretch>
        </p:blipFill>
        <p:spPr>
          <a:xfrm>
            <a:off x="9991427" y="3042772"/>
            <a:ext cx="1489212" cy="1393372"/>
          </a:xfrm>
          <a:prstGeom prst="rect">
            <a:avLst/>
          </a:prstGeom>
        </p:spPr>
      </p:pic>
      <p:pic>
        <p:nvPicPr>
          <p:cNvPr id="15" name="Picture 14"/>
          <p:cNvPicPr>
            <a:picLocks noChangeAspect="1"/>
          </p:cNvPicPr>
          <p:nvPr/>
        </p:nvPicPr>
        <p:blipFill>
          <a:blip r:embed="rId4">
            <a:clrChange>
              <a:clrFrom>
                <a:srgbClr val="FFFFFF"/>
              </a:clrFrom>
              <a:clrTo>
                <a:srgbClr val="FFFFFF">
                  <a:alpha val="0"/>
                </a:srgbClr>
              </a:clrTo>
            </a:clrChange>
          </a:blip>
          <a:stretch>
            <a:fillRect/>
          </a:stretch>
        </p:blipFill>
        <p:spPr>
          <a:xfrm>
            <a:off x="9991427" y="4734180"/>
            <a:ext cx="1489212" cy="1393372"/>
          </a:xfrm>
          <a:prstGeom prst="rect">
            <a:avLst/>
          </a:prstGeom>
        </p:spPr>
      </p:pic>
    </p:spTree>
    <p:extLst>
      <p:ext uri="{BB962C8B-B14F-4D97-AF65-F5344CB8AC3E}">
        <p14:creationId xmlns:p14="http://schemas.microsoft.com/office/powerpoint/2010/main" val="11912734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950" y="4518464"/>
            <a:ext cx="10195200" cy="838979"/>
          </a:xfrm>
        </p:spPr>
        <p:txBody>
          <a:bodyPr>
            <a:normAutofit/>
          </a:bodyPr>
          <a:lstStyle/>
          <a:p>
            <a:r>
              <a:rPr lang="en-AU" sz="3600" b="1" dirty="0" smtClean="0">
                <a:solidFill>
                  <a:schemeClr val="bg1"/>
                </a:solidFill>
              </a:rPr>
              <a:t>Thank you</a:t>
            </a:r>
            <a:endParaRPr lang="en-AU" sz="3200" dirty="0">
              <a:solidFill>
                <a:schemeClr val="bg1"/>
              </a:solidFill>
            </a:endParaRPr>
          </a:p>
        </p:txBody>
      </p:sp>
    </p:spTree>
    <p:extLst>
      <p:ext uri="{BB962C8B-B14F-4D97-AF65-F5344CB8AC3E}">
        <p14:creationId xmlns:p14="http://schemas.microsoft.com/office/powerpoint/2010/main" val="21226266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9816" y="859548"/>
            <a:ext cx="6084168" cy="2387600"/>
          </a:xfrm>
        </p:spPr>
        <p:txBody>
          <a:bodyPr>
            <a:normAutofit/>
          </a:bodyPr>
          <a:lstStyle/>
          <a:p>
            <a:r>
              <a:rPr lang="en-AU" dirty="0"/>
              <a:t>Closing Remarks</a:t>
            </a:r>
          </a:p>
        </p:txBody>
      </p:sp>
      <p:sp>
        <p:nvSpPr>
          <p:cNvPr id="5" name="Subtitle 2"/>
          <p:cNvSpPr txBox="1">
            <a:spLocks/>
          </p:cNvSpPr>
          <p:nvPr/>
        </p:nvSpPr>
        <p:spPr>
          <a:xfrm>
            <a:off x="4439816" y="3562564"/>
            <a:ext cx="6084168" cy="137860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AU" dirty="0">
              <a:solidFill>
                <a:srgbClr val="0B3697"/>
              </a:solidFill>
              <a:latin typeface="Century Gothic" panose="020B0502020202020204" pitchFamily="34" charset="0"/>
            </a:endParaRPr>
          </a:p>
        </p:txBody>
      </p:sp>
      <p:sp>
        <p:nvSpPr>
          <p:cNvPr id="10" name="Rectangle 9"/>
          <p:cNvSpPr/>
          <p:nvPr/>
        </p:nvSpPr>
        <p:spPr>
          <a:xfrm>
            <a:off x="9131660" y="-567444"/>
            <a:ext cx="3060340"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entury Gothic" panose="020B0502020202020204" pitchFamily="34" charset="0"/>
              </a:rPr>
              <a:t>Cover design 1</a:t>
            </a:r>
          </a:p>
        </p:txBody>
      </p:sp>
      <p:grpSp>
        <p:nvGrpSpPr>
          <p:cNvPr id="3" name="Group 2"/>
          <p:cNvGrpSpPr/>
          <p:nvPr/>
        </p:nvGrpSpPr>
        <p:grpSpPr>
          <a:xfrm>
            <a:off x="8549034" y="369173"/>
            <a:ext cx="352188" cy="601103"/>
            <a:chOff x="4443264" y="4293468"/>
            <a:chExt cx="633413" cy="1081088"/>
          </a:xfrm>
          <a:solidFill>
            <a:schemeClr val="bg1"/>
          </a:solidFill>
        </p:grpSpPr>
        <p:sp>
          <p:nvSpPr>
            <p:cNvPr id="8" name="Freeform 3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nvGrpSpPr>
          <p:cNvPr id="4" name="Group 3"/>
          <p:cNvGrpSpPr/>
          <p:nvPr/>
        </p:nvGrpSpPr>
        <p:grpSpPr>
          <a:xfrm>
            <a:off x="4439816" y="4150083"/>
            <a:ext cx="2736304" cy="503053"/>
            <a:chOff x="4439816" y="4150083"/>
            <a:chExt cx="2736304" cy="503053"/>
          </a:xfrm>
        </p:grpSpPr>
        <p:sp>
          <p:nvSpPr>
            <p:cNvPr id="15" name="Rounded Rectangle 14"/>
            <p:cNvSpPr/>
            <p:nvPr/>
          </p:nvSpPr>
          <p:spPr>
            <a:xfrm>
              <a:off x="4439816" y="4150083"/>
              <a:ext cx="2736304" cy="5030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algn="ctr"/>
              <a:r>
                <a:rPr lang="en-US" sz="1400" dirty="0" err="1">
                  <a:solidFill>
                    <a:prstClr val="white"/>
                  </a:solidFill>
                  <a:latin typeface="Century Gothic" panose="020B0502020202020204" pitchFamily="34" charset="0"/>
                </a:rPr>
                <a:t>Dr</a:t>
              </a:r>
              <a:r>
                <a:rPr lang="en-US" sz="1400" dirty="0">
                  <a:solidFill>
                    <a:prstClr val="white"/>
                  </a:solidFill>
                  <a:latin typeface="Century Gothic" panose="020B0502020202020204" pitchFamily="34" charset="0"/>
                </a:rPr>
                <a:t> Mike Briers AO</a:t>
              </a:r>
              <a:br>
                <a:rPr lang="en-US" sz="1400" dirty="0">
                  <a:solidFill>
                    <a:prstClr val="white"/>
                  </a:solidFill>
                  <a:latin typeface="Century Gothic" panose="020B0502020202020204" pitchFamily="34" charset="0"/>
                </a:rPr>
              </a:br>
              <a:r>
                <a:rPr lang="en-US" sz="1400" dirty="0">
                  <a:solidFill>
                    <a:prstClr val="white"/>
                  </a:solidFill>
                  <a:latin typeface="Century Gothic" panose="020B0502020202020204" pitchFamily="34" charset="0"/>
                </a:rPr>
                <a:t>UTS</a:t>
              </a:r>
            </a:p>
          </p:txBody>
        </p:sp>
        <p:sp>
          <p:nvSpPr>
            <p:cNvPr id="19" name="Oval 18"/>
            <p:cNvSpPr/>
            <p:nvPr/>
          </p:nvSpPr>
          <p:spPr>
            <a:xfrm>
              <a:off x="4475820" y="4182181"/>
              <a:ext cx="439825" cy="439825"/>
            </a:xfrm>
            <a:prstGeom prst="ellipse">
              <a:avLst/>
            </a:prstGeom>
            <a:solidFill>
              <a:srgbClr val="0B3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6" name="Group 15"/>
            <p:cNvGrpSpPr/>
            <p:nvPr/>
          </p:nvGrpSpPr>
          <p:grpSpPr>
            <a:xfrm>
              <a:off x="4598071" y="4235409"/>
              <a:ext cx="195322" cy="333369"/>
              <a:chOff x="4443264" y="4293468"/>
              <a:chExt cx="633413" cy="1081088"/>
            </a:xfrm>
            <a:solidFill>
              <a:schemeClr val="bg1"/>
            </a:solidFill>
          </p:grpSpPr>
          <p:sp>
            <p:nvSpPr>
              <p:cNvPr id="17" name="Freeform 3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grpSp>
    </p:spTree>
    <p:extLst>
      <p:ext uri="{BB962C8B-B14F-4D97-AF65-F5344CB8AC3E}">
        <p14:creationId xmlns:p14="http://schemas.microsoft.com/office/powerpoint/2010/main" val="369837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7232600" y="2229532"/>
            <a:ext cx="4876068" cy="2387600"/>
          </a:xfrm>
        </p:spPr>
        <p:txBody>
          <a:bodyPr>
            <a:normAutofit/>
          </a:bodyPr>
          <a:lstStyle/>
          <a:p>
            <a:r>
              <a:rPr lang="en-US" sz="4800" b="1" dirty="0"/>
              <a:t>Drinks and Networking</a:t>
            </a:r>
          </a:p>
        </p:txBody>
      </p:sp>
      <p:sp>
        <p:nvSpPr>
          <p:cNvPr id="4" name="Rectangle 3"/>
          <p:cNvSpPr/>
          <p:nvPr/>
        </p:nvSpPr>
        <p:spPr>
          <a:xfrm>
            <a:off x="9131660" y="-567444"/>
            <a:ext cx="3060340"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entury Gothic" panose="020B0502020202020204" pitchFamily="34" charset="0"/>
              </a:rPr>
              <a:t>Divider slide</a:t>
            </a:r>
          </a:p>
        </p:txBody>
      </p:sp>
    </p:spTree>
    <p:extLst>
      <p:ext uri="{BB962C8B-B14F-4D97-AF65-F5344CB8AC3E}">
        <p14:creationId xmlns:p14="http://schemas.microsoft.com/office/powerpoint/2010/main" val="3909418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IoT</a:t>
            </a:r>
            <a:r>
              <a:rPr lang="en-AU" dirty="0" smtClean="0"/>
              <a:t> Alliance Australia</a:t>
            </a:r>
            <a:endParaRPr lang="en-AU" dirty="0"/>
          </a:p>
        </p:txBody>
      </p:sp>
      <p:pic>
        <p:nvPicPr>
          <p:cNvPr id="4" name="Picture 3"/>
          <p:cNvPicPr>
            <a:picLocks noChangeAspect="1"/>
          </p:cNvPicPr>
          <p:nvPr/>
        </p:nvPicPr>
        <p:blipFill rotWithShape="1">
          <a:blip r:embed="rId2"/>
          <a:srcRect l="27562" t="48950" r="24794" b="14650"/>
          <a:stretch/>
        </p:blipFill>
        <p:spPr>
          <a:xfrm>
            <a:off x="695400" y="1520788"/>
            <a:ext cx="11393880" cy="4896544"/>
          </a:xfrm>
          <a:prstGeom prst="rect">
            <a:avLst/>
          </a:prstGeom>
        </p:spPr>
      </p:pic>
    </p:spTree>
    <p:extLst>
      <p:ext uri="{BB962C8B-B14F-4D97-AF65-F5344CB8AC3E}">
        <p14:creationId xmlns:p14="http://schemas.microsoft.com/office/powerpoint/2010/main" val="15014637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5231904" y="1310320"/>
            <a:ext cx="1728192" cy="678520"/>
          </a:xfrm>
          <a:prstGeom prst="roundRect">
            <a:avLst/>
          </a:prstGeom>
          <a:solidFill>
            <a:srgbClr val="1B9DD8"/>
          </a:solidFill>
          <a:ln w="9525" cap="flat" cmpd="sng" algn="ctr">
            <a:noFill/>
            <a:prstDash val="solid"/>
            <a:round/>
            <a:headEnd type="none" w="med" len="med"/>
            <a:tailEnd type="none" w="med" len="med"/>
          </a:ln>
          <a:effectLst>
            <a:outerShdw blurRad="127000" dist="38100" dir="2700000" algn="ctr">
              <a:srgbClr val="000000">
                <a:alpha val="45000"/>
              </a:srgbClr>
            </a:outerShdw>
          </a:effectLst>
          <a:extLst/>
        </p:spPr>
        <p:txBody>
          <a:bodyPr vert="horz" wrap="square" lIns="91440" tIns="45720" rIns="91440" bIns="45720" numCol="1" rtlCol="0" anchor="ctr" anchorCtr="0" compatLnSpc="1">
            <a:prstTxWarp prst="textNoShape">
              <a:avLst/>
            </a:prstTxWarp>
          </a:bodyPr>
          <a:lstStyle/>
          <a:p>
            <a:pPr algn="ctr"/>
            <a:r>
              <a:rPr lang="en-AU" sz="1200" dirty="0" err="1">
                <a:solidFill>
                  <a:prstClr val="white"/>
                </a:solidFill>
                <a:latin typeface="Century Gothic" panose="020B0502020202020204" pitchFamily="34" charset="0"/>
              </a:rPr>
              <a:t>IoTAA</a:t>
            </a:r>
            <a:endParaRPr lang="en-AU" sz="1200" dirty="0">
              <a:solidFill>
                <a:prstClr val="white"/>
              </a:solidFill>
              <a:latin typeface="Century Gothic" panose="020B0502020202020204" pitchFamily="34" charset="0"/>
            </a:endParaRPr>
          </a:p>
          <a:p>
            <a:pPr algn="ctr"/>
            <a:r>
              <a:rPr lang="en-AU" sz="1200" b="1" dirty="0">
                <a:solidFill>
                  <a:prstClr val="white"/>
                </a:solidFill>
                <a:latin typeface="Century Gothic" panose="020B0502020202020204" pitchFamily="34" charset="0"/>
              </a:rPr>
              <a:t>Executive Council</a:t>
            </a:r>
          </a:p>
        </p:txBody>
      </p:sp>
      <p:sp>
        <p:nvSpPr>
          <p:cNvPr id="7" name="Rounded Rectangle 6"/>
          <p:cNvSpPr/>
          <p:nvPr/>
        </p:nvSpPr>
        <p:spPr bwMode="auto">
          <a:xfrm>
            <a:off x="3789297" y="1950010"/>
            <a:ext cx="1340301" cy="348693"/>
          </a:xfrm>
          <a:prstGeom prst="roundRect">
            <a:avLst>
              <a:gd name="adj" fmla="val 27114"/>
            </a:avLst>
          </a:prstGeom>
          <a:solidFill>
            <a:schemeClr val="bg1">
              <a:lumMod val="85000"/>
            </a:schemeClr>
          </a:solidFill>
          <a:ln w="9525" cap="flat" cmpd="sng" algn="ctr">
            <a:noFill/>
            <a:prstDash val="solid"/>
            <a:round/>
            <a:headEnd type="none" w="med" len="med"/>
            <a:tailEnd type="none" w="med" len="med"/>
          </a:ln>
          <a:effectLst>
            <a:outerShdw blurRad="127000" dist="38100" dir="2700000" algn="ctr">
              <a:srgbClr val="000000">
                <a:alpha val="45000"/>
              </a:srgbClr>
            </a:outerShdw>
          </a:effectLst>
          <a:extLst/>
        </p:spPr>
        <p:txBody>
          <a:bodyPr vert="horz" wrap="square" lIns="91440" tIns="45720" rIns="91440" bIns="45720" numCol="1" rtlCol="0" anchor="ctr" anchorCtr="0" compatLnSpc="1">
            <a:prstTxWarp prst="textNoShape">
              <a:avLst/>
            </a:prstTxWarp>
          </a:bodyPr>
          <a:lstStyle/>
          <a:p>
            <a:pPr algn="ctr"/>
            <a:r>
              <a:rPr lang="en-AU" sz="1200" dirty="0" err="1">
                <a:solidFill>
                  <a:prstClr val="black">
                    <a:lumMod val="75000"/>
                    <a:lumOff val="25000"/>
                  </a:prstClr>
                </a:solidFill>
                <a:latin typeface="Century Gothic" panose="020B0502020202020204" pitchFamily="34" charset="0"/>
              </a:rPr>
              <a:t>IoTAA</a:t>
            </a:r>
            <a:r>
              <a:rPr lang="en-AU" sz="1200" dirty="0">
                <a:solidFill>
                  <a:prstClr val="black">
                    <a:lumMod val="75000"/>
                    <a:lumOff val="25000"/>
                  </a:prstClr>
                </a:solidFill>
                <a:latin typeface="Century Gothic" panose="020B0502020202020204" pitchFamily="34" charset="0"/>
              </a:rPr>
              <a:t/>
            </a:r>
            <a:br>
              <a:rPr lang="en-AU" sz="1200" dirty="0">
                <a:solidFill>
                  <a:prstClr val="black">
                    <a:lumMod val="75000"/>
                    <a:lumOff val="25000"/>
                  </a:prstClr>
                </a:solidFill>
                <a:latin typeface="Century Gothic" panose="020B0502020202020204" pitchFamily="34" charset="0"/>
              </a:rPr>
            </a:br>
            <a:r>
              <a:rPr lang="en-AU" sz="1200" b="1" dirty="0">
                <a:solidFill>
                  <a:prstClr val="black">
                    <a:lumMod val="75000"/>
                    <a:lumOff val="25000"/>
                  </a:prstClr>
                </a:solidFill>
                <a:latin typeface="Century Gothic" panose="020B0502020202020204" pitchFamily="34" charset="0"/>
              </a:rPr>
              <a:t>Coordination</a:t>
            </a:r>
          </a:p>
        </p:txBody>
      </p:sp>
      <p:sp>
        <p:nvSpPr>
          <p:cNvPr id="8" name="Rounded Rectangle 7"/>
          <p:cNvSpPr/>
          <p:nvPr/>
        </p:nvSpPr>
        <p:spPr bwMode="auto">
          <a:xfrm>
            <a:off x="500851" y="2734943"/>
            <a:ext cx="1821600" cy="678520"/>
          </a:xfrm>
          <a:prstGeom prst="roundRect">
            <a:avLst/>
          </a:prstGeom>
          <a:solidFill>
            <a:schemeClr val="accent5">
              <a:lumMod val="75000"/>
            </a:schemeClr>
          </a:solidFill>
          <a:ln w="9525" cap="flat" cmpd="sng" algn="ctr">
            <a:noFill/>
            <a:prstDash val="solid"/>
            <a:round/>
            <a:headEnd type="none" w="med" len="med"/>
            <a:tailEnd type="none" w="med" len="med"/>
          </a:ln>
          <a:effectLst>
            <a:outerShdw blurRad="127000" dist="38100" dir="2700000" algn="ctr">
              <a:srgbClr val="000000">
                <a:alpha val="45000"/>
              </a:srgbClr>
            </a:outerShdw>
          </a:effectLst>
          <a:extLst/>
        </p:spPr>
        <p:txBody>
          <a:bodyPr vert="horz" wrap="square" lIns="91440" tIns="45720" rIns="91440" bIns="45720" numCol="1" rtlCol="0" anchor="ctr" anchorCtr="0" compatLnSpc="1">
            <a:prstTxWarp prst="textNoShape">
              <a:avLst/>
            </a:prstTxWarp>
          </a:bodyPr>
          <a:lstStyle/>
          <a:p>
            <a:pPr algn="ctr"/>
            <a:r>
              <a:rPr lang="en-AU" sz="1200" dirty="0" err="1">
                <a:solidFill>
                  <a:prstClr val="white"/>
                </a:solidFill>
                <a:latin typeface="Century Gothic" panose="020B0502020202020204" pitchFamily="34" charset="0"/>
              </a:rPr>
              <a:t>Workstream</a:t>
            </a:r>
            <a:r>
              <a:rPr lang="en-AU" sz="1200" dirty="0">
                <a:solidFill>
                  <a:prstClr val="white"/>
                </a:solidFill>
                <a:latin typeface="Century Gothic" panose="020B0502020202020204" pitchFamily="34" charset="0"/>
              </a:rPr>
              <a:t> 1</a:t>
            </a:r>
          </a:p>
          <a:p>
            <a:pPr algn="ctr"/>
            <a:r>
              <a:rPr lang="en-AU" sz="1200" b="1" dirty="0">
                <a:solidFill>
                  <a:prstClr val="white"/>
                </a:solidFill>
                <a:latin typeface="Century Gothic" panose="020B0502020202020204" pitchFamily="34" charset="0"/>
              </a:rPr>
              <a:t>Collaborative AUS </a:t>
            </a:r>
            <a:r>
              <a:rPr lang="en-AU" sz="1200" b="1" dirty="0" err="1">
                <a:solidFill>
                  <a:prstClr val="white"/>
                </a:solidFill>
                <a:latin typeface="Century Gothic" panose="020B0502020202020204" pitchFamily="34" charset="0"/>
              </a:rPr>
              <a:t>IoT</a:t>
            </a:r>
            <a:r>
              <a:rPr lang="en-AU" sz="1200" b="1" dirty="0">
                <a:solidFill>
                  <a:prstClr val="white"/>
                </a:solidFill>
                <a:latin typeface="Century Gothic" panose="020B0502020202020204" pitchFamily="34" charset="0"/>
              </a:rPr>
              <a:t> Industry</a:t>
            </a:r>
          </a:p>
        </p:txBody>
      </p:sp>
      <p:sp>
        <p:nvSpPr>
          <p:cNvPr id="9" name="Rounded Rectangle 8"/>
          <p:cNvSpPr/>
          <p:nvPr/>
        </p:nvSpPr>
        <p:spPr bwMode="auto">
          <a:xfrm>
            <a:off x="2397567" y="2734943"/>
            <a:ext cx="1821600" cy="678520"/>
          </a:xfrm>
          <a:prstGeom prst="roundRect">
            <a:avLst/>
          </a:prstGeom>
          <a:solidFill>
            <a:schemeClr val="accent5">
              <a:lumMod val="75000"/>
            </a:schemeClr>
          </a:solidFill>
          <a:ln w="9525" cap="flat" cmpd="sng" algn="ctr">
            <a:noFill/>
            <a:prstDash val="solid"/>
            <a:round/>
            <a:headEnd type="none" w="med" len="med"/>
            <a:tailEnd type="none" w="med" len="med"/>
          </a:ln>
          <a:effectLst>
            <a:outerShdw blurRad="127000" dist="38100" dir="2700000" algn="ctr">
              <a:srgbClr val="000000">
                <a:alpha val="45000"/>
              </a:srgbClr>
            </a:outerShdw>
          </a:effectLst>
          <a:extLst/>
        </p:spPr>
        <p:txBody>
          <a:bodyPr vert="horz" wrap="square" lIns="91440" tIns="45720" rIns="91440" bIns="45720" numCol="1" rtlCol="0" anchor="ctr" anchorCtr="0" compatLnSpc="1">
            <a:prstTxWarp prst="textNoShape">
              <a:avLst/>
            </a:prstTxWarp>
          </a:bodyPr>
          <a:lstStyle/>
          <a:p>
            <a:pPr algn="ctr"/>
            <a:r>
              <a:rPr lang="en-AU" sz="1200" dirty="0" err="1">
                <a:solidFill>
                  <a:prstClr val="white"/>
                </a:solidFill>
                <a:latin typeface="Century Gothic" panose="020B0502020202020204" pitchFamily="34" charset="0"/>
              </a:rPr>
              <a:t>Workstream</a:t>
            </a:r>
            <a:r>
              <a:rPr lang="en-AU" sz="1200" dirty="0">
                <a:solidFill>
                  <a:prstClr val="white"/>
                </a:solidFill>
                <a:latin typeface="Century Gothic" panose="020B0502020202020204" pitchFamily="34" charset="0"/>
              </a:rPr>
              <a:t> 2</a:t>
            </a:r>
          </a:p>
          <a:p>
            <a:pPr algn="ctr"/>
            <a:r>
              <a:rPr lang="en-AU" sz="1200" b="1" dirty="0">
                <a:solidFill>
                  <a:prstClr val="white"/>
                </a:solidFill>
                <a:latin typeface="Century Gothic" panose="020B0502020202020204" pitchFamily="34" charset="0"/>
              </a:rPr>
              <a:t>Smart Industries &amp; Cities</a:t>
            </a:r>
          </a:p>
        </p:txBody>
      </p:sp>
      <p:sp>
        <p:nvSpPr>
          <p:cNvPr id="10" name="Rounded Rectangle 9"/>
          <p:cNvSpPr/>
          <p:nvPr/>
        </p:nvSpPr>
        <p:spPr bwMode="auto">
          <a:xfrm>
            <a:off x="4294283" y="2734943"/>
            <a:ext cx="1821600" cy="678520"/>
          </a:xfrm>
          <a:prstGeom prst="roundRect">
            <a:avLst/>
          </a:prstGeom>
          <a:solidFill>
            <a:schemeClr val="accent5">
              <a:lumMod val="75000"/>
            </a:schemeClr>
          </a:solidFill>
          <a:ln w="9525" cap="flat" cmpd="sng" algn="ctr">
            <a:noFill/>
            <a:prstDash val="solid"/>
            <a:round/>
            <a:headEnd type="none" w="med" len="med"/>
            <a:tailEnd type="none" w="med" len="med"/>
          </a:ln>
          <a:effectLst>
            <a:outerShdw blurRad="127000" dist="38100" dir="2700000" algn="ctr">
              <a:srgbClr val="000000">
                <a:alpha val="45000"/>
              </a:srgbClr>
            </a:outerShdw>
          </a:effectLst>
          <a:extLst/>
        </p:spPr>
        <p:txBody>
          <a:bodyPr vert="horz" wrap="square" lIns="91440" tIns="45720" rIns="91440" bIns="45720" numCol="1" rtlCol="0" anchor="ctr" anchorCtr="0" compatLnSpc="1">
            <a:prstTxWarp prst="textNoShape">
              <a:avLst/>
            </a:prstTxWarp>
          </a:bodyPr>
          <a:lstStyle/>
          <a:p>
            <a:pPr algn="ctr"/>
            <a:r>
              <a:rPr lang="en-AU" sz="1200" dirty="0" err="1">
                <a:solidFill>
                  <a:prstClr val="white"/>
                </a:solidFill>
                <a:latin typeface="Century Gothic" panose="020B0502020202020204" pitchFamily="34" charset="0"/>
              </a:rPr>
              <a:t>Workstream</a:t>
            </a:r>
            <a:r>
              <a:rPr lang="en-AU" sz="1200" dirty="0">
                <a:solidFill>
                  <a:prstClr val="white"/>
                </a:solidFill>
                <a:latin typeface="Century Gothic" panose="020B0502020202020204" pitchFamily="34" charset="0"/>
              </a:rPr>
              <a:t> 3</a:t>
            </a:r>
          </a:p>
          <a:p>
            <a:pPr algn="ctr"/>
            <a:r>
              <a:rPr lang="en-AU" sz="1200" b="1" dirty="0">
                <a:solidFill>
                  <a:prstClr val="white"/>
                </a:solidFill>
                <a:latin typeface="Century Gothic" panose="020B0502020202020204" pitchFamily="34" charset="0"/>
              </a:rPr>
              <a:t>Open Data &amp; Privacy</a:t>
            </a:r>
          </a:p>
        </p:txBody>
      </p:sp>
      <p:sp>
        <p:nvSpPr>
          <p:cNvPr id="11" name="Rounded Rectangle 10"/>
          <p:cNvSpPr/>
          <p:nvPr/>
        </p:nvSpPr>
        <p:spPr bwMode="auto">
          <a:xfrm>
            <a:off x="6190999" y="2734943"/>
            <a:ext cx="1821600" cy="678520"/>
          </a:xfrm>
          <a:prstGeom prst="roundRect">
            <a:avLst/>
          </a:prstGeom>
          <a:solidFill>
            <a:schemeClr val="accent5">
              <a:lumMod val="75000"/>
            </a:schemeClr>
          </a:solidFill>
          <a:ln w="9525" cap="flat" cmpd="sng" algn="ctr">
            <a:noFill/>
            <a:prstDash val="solid"/>
            <a:round/>
            <a:headEnd type="none" w="med" len="med"/>
            <a:tailEnd type="none" w="med" len="med"/>
          </a:ln>
          <a:effectLst>
            <a:outerShdw blurRad="127000" dist="38100" dir="2700000" algn="ctr">
              <a:srgbClr val="000000">
                <a:alpha val="45000"/>
              </a:srgbClr>
            </a:outerShdw>
          </a:effectLst>
          <a:extLst/>
        </p:spPr>
        <p:txBody>
          <a:bodyPr vert="horz" wrap="square" lIns="91440" tIns="45720" rIns="91440" bIns="45720" numCol="1" rtlCol="0" anchor="ctr" anchorCtr="0" compatLnSpc="1">
            <a:prstTxWarp prst="textNoShape">
              <a:avLst/>
            </a:prstTxWarp>
          </a:bodyPr>
          <a:lstStyle/>
          <a:p>
            <a:pPr algn="ctr"/>
            <a:r>
              <a:rPr lang="en-AU" sz="1200" dirty="0" err="1">
                <a:solidFill>
                  <a:prstClr val="white"/>
                </a:solidFill>
                <a:latin typeface="Century Gothic" panose="020B0502020202020204" pitchFamily="34" charset="0"/>
              </a:rPr>
              <a:t>Workstream</a:t>
            </a:r>
            <a:r>
              <a:rPr lang="en-AU" sz="1200" dirty="0">
                <a:solidFill>
                  <a:prstClr val="white"/>
                </a:solidFill>
                <a:latin typeface="Century Gothic" panose="020B0502020202020204" pitchFamily="34" charset="0"/>
              </a:rPr>
              <a:t> 4</a:t>
            </a:r>
          </a:p>
          <a:p>
            <a:pPr algn="ctr"/>
            <a:r>
              <a:rPr lang="en-AU" sz="1200" b="1" dirty="0">
                <a:solidFill>
                  <a:prstClr val="white"/>
                </a:solidFill>
                <a:latin typeface="Century Gothic" panose="020B0502020202020204" pitchFamily="34" charset="0"/>
              </a:rPr>
              <a:t>Spectrum Availability &amp; Licencing</a:t>
            </a:r>
          </a:p>
        </p:txBody>
      </p:sp>
      <p:sp>
        <p:nvSpPr>
          <p:cNvPr id="12" name="Rounded Rectangle 11"/>
          <p:cNvSpPr/>
          <p:nvPr/>
        </p:nvSpPr>
        <p:spPr bwMode="auto">
          <a:xfrm>
            <a:off x="8087715" y="2734943"/>
            <a:ext cx="1821600" cy="678520"/>
          </a:xfrm>
          <a:prstGeom prst="roundRect">
            <a:avLst/>
          </a:prstGeom>
          <a:solidFill>
            <a:schemeClr val="accent5">
              <a:lumMod val="75000"/>
            </a:schemeClr>
          </a:solidFill>
          <a:ln w="9525" cap="flat" cmpd="sng" algn="ctr">
            <a:noFill/>
            <a:prstDash val="solid"/>
            <a:round/>
            <a:headEnd type="none" w="med" len="med"/>
            <a:tailEnd type="none" w="med" len="med"/>
          </a:ln>
          <a:effectLst>
            <a:outerShdw blurRad="127000" dist="38100" dir="2700000" algn="ctr">
              <a:srgbClr val="000000">
                <a:alpha val="45000"/>
              </a:srgbClr>
            </a:outerShdw>
          </a:effectLst>
          <a:extLst/>
        </p:spPr>
        <p:txBody>
          <a:bodyPr vert="horz" wrap="square" lIns="91440" tIns="45720" rIns="91440" bIns="45720" numCol="1" rtlCol="0" anchor="ctr" anchorCtr="0" compatLnSpc="1">
            <a:prstTxWarp prst="textNoShape">
              <a:avLst/>
            </a:prstTxWarp>
          </a:bodyPr>
          <a:lstStyle/>
          <a:p>
            <a:pPr algn="ctr"/>
            <a:r>
              <a:rPr lang="en-AU" sz="1200" dirty="0" err="1">
                <a:solidFill>
                  <a:prstClr val="white"/>
                </a:solidFill>
                <a:latin typeface="Century Gothic" panose="020B0502020202020204" pitchFamily="34" charset="0"/>
              </a:rPr>
              <a:t>Workstream</a:t>
            </a:r>
            <a:r>
              <a:rPr lang="en-AU" sz="1200" dirty="0">
                <a:solidFill>
                  <a:prstClr val="white"/>
                </a:solidFill>
                <a:latin typeface="Century Gothic" panose="020B0502020202020204" pitchFamily="34" charset="0"/>
              </a:rPr>
              <a:t> 5</a:t>
            </a:r>
          </a:p>
          <a:p>
            <a:pPr algn="ctr"/>
            <a:r>
              <a:rPr lang="en-AU" sz="1200" b="1" dirty="0">
                <a:solidFill>
                  <a:prstClr val="white"/>
                </a:solidFill>
                <a:latin typeface="Century Gothic" panose="020B0502020202020204" pitchFamily="34" charset="0"/>
              </a:rPr>
              <a:t>Security &amp; Network Resilience</a:t>
            </a:r>
          </a:p>
        </p:txBody>
      </p:sp>
      <p:sp>
        <p:nvSpPr>
          <p:cNvPr id="13" name="Rounded Rectangle 12"/>
          <p:cNvSpPr/>
          <p:nvPr/>
        </p:nvSpPr>
        <p:spPr bwMode="auto">
          <a:xfrm>
            <a:off x="9984431" y="2734943"/>
            <a:ext cx="1821600" cy="678520"/>
          </a:xfrm>
          <a:prstGeom prst="roundRect">
            <a:avLst/>
          </a:prstGeom>
          <a:solidFill>
            <a:schemeClr val="accent5">
              <a:lumMod val="75000"/>
            </a:schemeClr>
          </a:solidFill>
          <a:ln w="9525" cap="flat" cmpd="sng" algn="ctr">
            <a:noFill/>
            <a:prstDash val="solid"/>
            <a:round/>
            <a:headEnd type="none" w="med" len="med"/>
            <a:tailEnd type="none" w="med" len="med"/>
          </a:ln>
          <a:effectLst>
            <a:outerShdw blurRad="127000" dist="38100" dir="2700000" algn="ctr">
              <a:srgbClr val="000000">
                <a:alpha val="45000"/>
              </a:srgbClr>
            </a:outerShdw>
          </a:effectLst>
          <a:extLst/>
        </p:spPr>
        <p:txBody>
          <a:bodyPr vert="horz" wrap="square" lIns="91440" tIns="45720" rIns="91440" bIns="45720" numCol="1" rtlCol="0" anchor="ctr" anchorCtr="0" compatLnSpc="1">
            <a:prstTxWarp prst="textNoShape">
              <a:avLst/>
            </a:prstTxWarp>
          </a:bodyPr>
          <a:lstStyle/>
          <a:p>
            <a:pPr algn="ctr"/>
            <a:r>
              <a:rPr lang="en-AU" sz="1200" dirty="0" err="1">
                <a:solidFill>
                  <a:prstClr val="white"/>
                </a:solidFill>
                <a:latin typeface="Century Gothic" panose="020B0502020202020204" pitchFamily="34" charset="0"/>
              </a:rPr>
              <a:t>Workstream</a:t>
            </a:r>
            <a:r>
              <a:rPr lang="en-AU" sz="1200" dirty="0">
                <a:solidFill>
                  <a:prstClr val="white"/>
                </a:solidFill>
                <a:latin typeface="Century Gothic" panose="020B0502020202020204" pitchFamily="34" charset="0"/>
              </a:rPr>
              <a:t> 6</a:t>
            </a:r>
          </a:p>
          <a:p>
            <a:pPr algn="ctr"/>
            <a:r>
              <a:rPr lang="en-AU" sz="1200" b="1" dirty="0">
                <a:solidFill>
                  <a:prstClr val="white"/>
                </a:solidFill>
                <a:latin typeface="Century Gothic" panose="020B0502020202020204" pitchFamily="34" charset="0"/>
              </a:rPr>
              <a:t>Start-up Community</a:t>
            </a:r>
          </a:p>
        </p:txBody>
      </p:sp>
      <p:sp>
        <p:nvSpPr>
          <p:cNvPr id="19" name="TextBox 18"/>
          <p:cNvSpPr txBox="1"/>
          <p:nvPr/>
        </p:nvSpPr>
        <p:spPr>
          <a:xfrm>
            <a:off x="475547" y="3519877"/>
            <a:ext cx="1872208" cy="2662267"/>
          </a:xfrm>
          <a:prstGeom prst="rect">
            <a:avLst/>
          </a:prstGeom>
          <a:noFill/>
        </p:spPr>
        <p:txBody>
          <a:bodyPr wrap="square" rtlCol="0">
            <a:spAutoFit/>
          </a:bodyPr>
          <a:lstStyle/>
          <a:p>
            <a:r>
              <a:rPr lang="en-AU" sz="1200" dirty="0">
                <a:solidFill>
                  <a:prstClr val="black">
                    <a:lumMod val="95000"/>
                    <a:lumOff val="5000"/>
                  </a:prstClr>
                </a:solidFill>
                <a:latin typeface="Century Gothic" panose="020B0502020202020204" pitchFamily="34" charset="0"/>
              </a:rPr>
              <a:t>Chair: Chris McLaren</a:t>
            </a:r>
            <a:br>
              <a:rPr lang="en-AU" sz="1200" dirty="0">
                <a:solidFill>
                  <a:prstClr val="black">
                    <a:lumMod val="95000"/>
                    <a:lumOff val="5000"/>
                  </a:prstClr>
                </a:solidFill>
                <a:latin typeface="Century Gothic" panose="020B0502020202020204" pitchFamily="34" charset="0"/>
              </a:rPr>
            </a:br>
            <a:r>
              <a:rPr lang="en-AU" sz="1200" dirty="0">
                <a:solidFill>
                  <a:prstClr val="black">
                    <a:lumMod val="95000"/>
                    <a:lumOff val="5000"/>
                  </a:prstClr>
                </a:solidFill>
                <a:latin typeface="Century Gothic" panose="020B0502020202020204" pitchFamily="34" charset="0"/>
              </a:rPr>
              <a:t>(KPMG)</a:t>
            </a:r>
          </a:p>
          <a:p>
            <a:endParaRPr lang="en-AU" sz="1100" dirty="0">
              <a:solidFill>
                <a:prstClr val="black">
                  <a:lumMod val="95000"/>
                  <a:lumOff val="5000"/>
                </a:prstClr>
              </a:solidFill>
              <a:latin typeface="Century Gothic" panose="020B0502020202020204" pitchFamily="34" charset="0"/>
            </a:endParaRPr>
          </a:p>
          <a:p>
            <a:endParaRPr lang="en-AU" sz="1100" dirty="0">
              <a:solidFill>
                <a:prstClr val="black">
                  <a:lumMod val="95000"/>
                  <a:lumOff val="5000"/>
                </a:prstClr>
              </a:solidFill>
              <a:latin typeface="Century Gothic" panose="020B0502020202020204" pitchFamily="34" charset="0"/>
            </a:endParaRPr>
          </a:p>
          <a:p>
            <a:r>
              <a:rPr lang="en-AU" sz="1100" dirty="0">
                <a:solidFill>
                  <a:prstClr val="black">
                    <a:lumMod val="95000"/>
                    <a:lumOff val="5000"/>
                  </a:prstClr>
                </a:solidFill>
                <a:latin typeface="Century Gothic" panose="020B0502020202020204" pitchFamily="34" charset="0"/>
              </a:rPr>
              <a:t>Develop a coherent, collaborative and globally-aware Australian </a:t>
            </a:r>
            <a:r>
              <a:rPr lang="en-AU" sz="1100" dirty="0" err="1">
                <a:solidFill>
                  <a:prstClr val="black">
                    <a:lumMod val="95000"/>
                    <a:lumOff val="5000"/>
                  </a:prstClr>
                </a:solidFill>
                <a:latin typeface="Century Gothic" panose="020B0502020202020204" pitchFamily="34" charset="0"/>
              </a:rPr>
              <a:t>IoT</a:t>
            </a:r>
            <a:r>
              <a:rPr lang="en-AU" sz="1100" dirty="0">
                <a:solidFill>
                  <a:prstClr val="black">
                    <a:lumMod val="95000"/>
                    <a:lumOff val="5000"/>
                  </a:prstClr>
                </a:solidFill>
                <a:latin typeface="Century Gothic" panose="020B0502020202020204" pitchFamily="34" charset="0"/>
              </a:rPr>
              <a:t> community with industry, Government and other key stakeholders to foster innovation and inform appropriate policy and regulatory settings.</a:t>
            </a:r>
          </a:p>
        </p:txBody>
      </p:sp>
      <p:sp>
        <p:nvSpPr>
          <p:cNvPr id="20" name="TextBox 19"/>
          <p:cNvSpPr txBox="1"/>
          <p:nvPr/>
        </p:nvSpPr>
        <p:spPr>
          <a:xfrm>
            <a:off x="2384242" y="3519877"/>
            <a:ext cx="1942700" cy="3185487"/>
          </a:xfrm>
          <a:prstGeom prst="rect">
            <a:avLst/>
          </a:prstGeom>
          <a:noFill/>
        </p:spPr>
        <p:txBody>
          <a:bodyPr wrap="square" rtlCol="0">
            <a:spAutoFit/>
          </a:bodyPr>
          <a:lstStyle/>
          <a:p>
            <a:r>
              <a:rPr lang="en-AU" sz="1200" dirty="0">
                <a:solidFill>
                  <a:prstClr val="black">
                    <a:lumMod val="95000"/>
                    <a:lumOff val="5000"/>
                  </a:prstClr>
                </a:solidFill>
                <a:latin typeface="Century Gothic" panose="020B0502020202020204" pitchFamily="34" charset="0"/>
              </a:rPr>
              <a:t>Chair: Catherine </a:t>
            </a:r>
            <a:r>
              <a:rPr lang="en-AU" sz="1200" dirty="0" err="1">
                <a:solidFill>
                  <a:prstClr val="black">
                    <a:lumMod val="95000"/>
                    <a:lumOff val="5000"/>
                  </a:prstClr>
                </a:solidFill>
                <a:latin typeface="Century Gothic" panose="020B0502020202020204" pitchFamily="34" charset="0"/>
              </a:rPr>
              <a:t>Caruana</a:t>
            </a:r>
            <a:r>
              <a:rPr lang="en-AU" sz="1200" dirty="0">
                <a:solidFill>
                  <a:prstClr val="black">
                    <a:lumMod val="95000"/>
                    <a:lumOff val="5000"/>
                  </a:prstClr>
                </a:solidFill>
                <a:latin typeface="Century Gothic" panose="020B0502020202020204" pitchFamily="34" charset="0"/>
              </a:rPr>
              <a:t>-McManus</a:t>
            </a:r>
            <a:br>
              <a:rPr lang="en-AU" sz="1200" dirty="0">
                <a:solidFill>
                  <a:prstClr val="black">
                    <a:lumMod val="95000"/>
                    <a:lumOff val="5000"/>
                  </a:prstClr>
                </a:solidFill>
                <a:latin typeface="Century Gothic" panose="020B0502020202020204" pitchFamily="34" charset="0"/>
              </a:rPr>
            </a:br>
            <a:r>
              <a:rPr lang="en-AU" sz="1200" dirty="0">
                <a:solidFill>
                  <a:prstClr val="black">
                    <a:lumMod val="95000"/>
                    <a:lumOff val="5000"/>
                  </a:prstClr>
                </a:solidFill>
                <a:latin typeface="Century Gothic" panose="020B0502020202020204" pitchFamily="34" charset="0"/>
              </a:rPr>
              <a:t>(Giant Ideas</a:t>
            </a:r>
            <a:r>
              <a:rPr lang="en-AU" sz="1100" dirty="0">
                <a:solidFill>
                  <a:prstClr val="black">
                    <a:lumMod val="95000"/>
                    <a:lumOff val="5000"/>
                  </a:prstClr>
                </a:solidFill>
                <a:latin typeface="Century Gothic" panose="020B0502020202020204" pitchFamily="34" charset="0"/>
              </a:rPr>
              <a:t>)</a:t>
            </a:r>
          </a:p>
          <a:p>
            <a:endParaRPr lang="en-AU" sz="1100" dirty="0">
              <a:solidFill>
                <a:prstClr val="black">
                  <a:lumMod val="95000"/>
                  <a:lumOff val="5000"/>
                </a:prstClr>
              </a:solidFill>
              <a:latin typeface="Century Gothic" panose="020B0502020202020204" pitchFamily="34" charset="0"/>
            </a:endParaRPr>
          </a:p>
          <a:p>
            <a:r>
              <a:rPr lang="en-AU" sz="1100" dirty="0">
                <a:solidFill>
                  <a:prstClr val="black">
                    <a:lumMod val="95000"/>
                    <a:lumOff val="5000"/>
                  </a:prstClr>
                </a:solidFill>
                <a:latin typeface="Century Gothic" panose="020B0502020202020204" pitchFamily="34" charset="0"/>
              </a:rPr>
              <a:t>Develop sectoral </a:t>
            </a:r>
            <a:r>
              <a:rPr lang="en-AU" sz="1100" dirty="0" err="1">
                <a:solidFill>
                  <a:prstClr val="black">
                    <a:lumMod val="95000"/>
                    <a:lumOff val="5000"/>
                  </a:prstClr>
                </a:solidFill>
                <a:latin typeface="Century Gothic" panose="020B0502020202020204" pitchFamily="34" charset="0"/>
              </a:rPr>
              <a:t>IoT</a:t>
            </a:r>
            <a:r>
              <a:rPr lang="en-AU" sz="1100" dirty="0">
                <a:solidFill>
                  <a:prstClr val="black">
                    <a:lumMod val="95000"/>
                    <a:lumOff val="5000"/>
                  </a:prstClr>
                </a:solidFill>
                <a:latin typeface="Century Gothic" panose="020B0502020202020204" pitchFamily="34" charset="0"/>
              </a:rPr>
              <a:t> advancement and alignment with key sectors, including through Government Industry Growth Centre activities, Infrastructure Australia, state Governments and key sectoral bodies with an initial focus on water and energy resource management, food and agribusiness, transport, and Smart Cities.</a:t>
            </a:r>
          </a:p>
        </p:txBody>
      </p:sp>
      <p:sp>
        <p:nvSpPr>
          <p:cNvPr id="21" name="TextBox 20"/>
          <p:cNvSpPr txBox="1"/>
          <p:nvPr/>
        </p:nvSpPr>
        <p:spPr>
          <a:xfrm>
            <a:off x="4326942" y="3519878"/>
            <a:ext cx="1718561" cy="2323713"/>
          </a:xfrm>
          <a:prstGeom prst="rect">
            <a:avLst/>
          </a:prstGeom>
          <a:noFill/>
        </p:spPr>
        <p:txBody>
          <a:bodyPr wrap="square" rtlCol="0">
            <a:spAutoFit/>
          </a:bodyPr>
          <a:lstStyle/>
          <a:p>
            <a:r>
              <a:rPr lang="en-AU" sz="1200" dirty="0">
                <a:solidFill>
                  <a:prstClr val="black">
                    <a:lumMod val="95000"/>
                    <a:lumOff val="5000"/>
                  </a:prstClr>
                </a:solidFill>
                <a:latin typeface="Century Gothic" panose="020B0502020202020204" pitchFamily="34" charset="0"/>
              </a:rPr>
              <a:t>Chair: Peter Leonard</a:t>
            </a:r>
            <a:br>
              <a:rPr lang="en-AU" sz="1200" dirty="0">
                <a:solidFill>
                  <a:prstClr val="black">
                    <a:lumMod val="95000"/>
                    <a:lumOff val="5000"/>
                  </a:prstClr>
                </a:solidFill>
                <a:latin typeface="Century Gothic" panose="020B0502020202020204" pitchFamily="34" charset="0"/>
              </a:rPr>
            </a:br>
            <a:r>
              <a:rPr lang="en-AU" sz="1200" dirty="0">
                <a:solidFill>
                  <a:prstClr val="black">
                    <a:lumMod val="95000"/>
                    <a:lumOff val="5000"/>
                  </a:prstClr>
                </a:solidFill>
                <a:latin typeface="Century Gothic" panose="020B0502020202020204" pitchFamily="34" charset="0"/>
              </a:rPr>
              <a:t>(Gilbert + Tobin)</a:t>
            </a:r>
          </a:p>
          <a:p>
            <a:endParaRPr lang="en-AU" sz="1100" dirty="0">
              <a:solidFill>
                <a:prstClr val="black">
                  <a:lumMod val="95000"/>
                  <a:lumOff val="5000"/>
                </a:prstClr>
              </a:solidFill>
              <a:latin typeface="Century Gothic" panose="020B0502020202020204" pitchFamily="34" charset="0"/>
            </a:endParaRPr>
          </a:p>
          <a:p>
            <a:endParaRPr lang="en-AU" sz="1100" dirty="0">
              <a:solidFill>
                <a:prstClr val="black">
                  <a:lumMod val="95000"/>
                  <a:lumOff val="5000"/>
                </a:prstClr>
              </a:solidFill>
              <a:latin typeface="Century Gothic" panose="020B0502020202020204" pitchFamily="34" charset="0"/>
            </a:endParaRPr>
          </a:p>
          <a:p>
            <a:r>
              <a:rPr lang="en-AU" sz="1100" dirty="0">
                <a:solidFill>
                  <a:prstClr val="black">
                    <a:lumMod val="95000"/>
                    <a:lumOff val="5000"/>
                  </a:prstClr>
                </a:solidFill>
                <a:latin typeface="Century Gothic" panose="020B0502020202020204" pitchFamily="34" charset="0"/>
              </a:rPr>
              <a:t>Develop </a:t>
            </a:r>
            <a:r>
              <a:rPr lang="en-AU" sz="1100" dirty="0" err="1">
                <a:solidFill>
                  <a:prstClr val="black">
                    <a:lumMod val="95000"/>
                    <a:lumOff val="5000"/>
                  </a:prstClr>
                </a:solidFill>
                <a:latin typeface="Century Gothic" panose="020B0502020202020204" pitchFamily="34" charset="0"/>
              </a:rPr>
              <a:t>IoT</a:t>
            </a:r>
            <a:r>
              <a:rPr lang="en-AU" sz="1100" dirty="0">
                <a:solidFill>
                  <a:prstClr val="black">
                    <a:lumMod val="95000"/>
                    <a:lumOff val="5000"/>
                  </a:prstClr>
                </a:solidFill>
                <a:latin typeface="Century Gothic" panose="020B0502020202020204" pitchFamily="34" charset="0"/>
              </a:rPr>
              <a:t> open data and data sharing principles and guidelines with a possible sectoral focus. In conjunction, develop data privacy guidelines for use of </a:t>
            </a:r>
            <a:r>
              <a:rPr lang="en-AU" sz="1100" dirty="0" err="1">
                <a:solidFill>
                  <a:prstClr val="black">
                    <a:lumMod val="95000"/>
                    <a:lumOff val="5000"/>
                  </a:prstClr>
                </a:solidFill>
                <a:latin typeface="Century Gothic" panose="020B0502020202020204" pitchFamily="34" charset="0"/>
              </a:rPr>
              <a:t>IoT</a:t>
            </a:r>
            <a:r>
              <a:rPr lang="en-AU" sz="1100" dirty="0">
                <a:solidFill>
                  <a:prstClr val="black">
                    <a:lumMod val="95000"/>
                    <a:lumOff val="5000"/>
                  </a:prstClr>
                </a:solidFill>
                <a:latin typeface="Century Gothic" panose="020B0502020202020204" pitchFamily="34" charset="0"/>
              </a:rPr>
              <a:t> data.</a:t>
            </a:r>
          </a:p>
        </p:txBody>
      </p:sp>
      <p:sp>
        <p:nvSpPr>
          <p:cNvPr id="22" name="TextBox 21"/>
          <p:cNvSpPr txBox="1"/>
          <p:nvPr/>
        </p:nvSpPr>
        <p:spPr>
          <a:xfrm>
            <a:off x="6168007" y="3519877"/>
            <a:ext cx="1751184" cy="3000821"/>
          </a:xfrm>
          <a:prstGeom prst="rect">
            <a:avLst/>
          </a:prstGeom>
          <a:noFill/>
        </p:spPr>
        <p:txBody>
          <a:bodyPr wrap="square" rtlCol="0">
            <a:spAutoFit/>
          </a:bodyPr>
          <a:lstStyle/>
          <a:p>
            <a:r>
              <a:rPr lang="en-AU" sz="1200" dirty="0">
                <a:solidFill>
                  <a:prstClr val="black">
                    <a:lumMod val="95000"/>
                    <a:lumOff val="5000"/>
                  </a:prstClr>
                </a:solidFill>
                <a:latin typeface="Century Gothic" panose="020B0502020202020204" pitchFamily="34" charset="0"/>
              </a:rPr>
              <a:t>Chair: Nevio Marinelli</a:t>
            </a:r>
            <a:br>
              <a:rPr lang="en-AU" sz="1200" dirty="0">
                <a:solidFill>
                  <a:prstClr val="black">
                    <a:lumMod val="95000"/>
                    <a:lumOff val="5000"/>
                  </a:prstClr>
                </a:solidFill>
                <a:latin typeface="Century Gothic" panose="020B0502020202020204" pitchFamily="34" charset="0"/>
              </a:rPr>
            </a:br>
            <a:r>
              <a:rPr lang="en-AU" sz="1200" dirty="0">
                <a:solidFill>
                  <a:prstClr val="black">
                    <a:lumMod val="95000"/>
                    <a:lumOff val="5000"/>
                  </a:prstClr>
                </a:solidFill>
                <a:latin typeface="Century Gothic" panose="020B0502020202020204" pitchFamily="34" charset="0"/>
              </a:rPr>
              <a:t>(ACMA)</a:t>
            </a:r>
          </a:p>
          <a:p>
            <a:pPr marL="171450" indent="-171450">
              <a:buFont typeface="Arial" panose="020B0604020202020204" pitchFamily="34" charset="0"/>
              <a:buChar char="•"/>
            </a:pPr>
            <a:endParaRPr lang="en-AU" sz="1100" dirty="0">
              <a:solidFill>
                <a:prstClr val="black">
                  <a:lumMod val="95000"/>
                  <a:lumOff val="5000"/>
                </a:prstClr>
              </a:solidFill>
              <a:latin typeface="Century Gothic" panose="020B0502020202020204" pitchFamily="34" charset="0"/>
            </a:endParaRPr>
          </a:p>
          <a:p>
            <a:pPr marL="171450" indent="-171450">
              <a:buFont typeface="Arial" panose="020B0604020202020204" pitchFamily="34" charset="0"/>
              <a:buChar char="•"/>
            </a:pPr>
            <a:endParaRPr lang="en-AU" sz="1100" dirty="0">
              <a:solidFill>
                <a:prstClr val="black">
                  <a:lumMod val="95000"/>
                  <a:lumOff val="5000"/>
                </a:prstClr>
              </a:solidFill>
              <a:latin typeface="Century Gothic" panose="020B0502020202020204" pitchFamily="34" charset="0"/>
            </a:endParaRPr>
          </a:p>
          <a:p>
            <a:r>
              <a:rPr lang="en-AU" sz="1100" dirty="0">
                <a:solidFill>
                  <a:prstClr val="black">
                    <a:lumMod val="95000"/>
                    <a:lumOff val="5000"/>
                  </a:prstClr>
                </a:solidFill>
                <a:latin typeface="Century Gothic" panose="020B0502020202020204" pitchFamily="34" charset="0"/>
              </a:rPr>
              <a:t>Develop spectrum-related knowledge and settings to maximise </a:t>
            </a:r>
            <a:r>
              <a:rPr lang="en-AU" sz="1100" dirty="0" err="1">
                <a:solidFill>
                  <a:prstClr val="black">
                    <a:lumMod val="95000"/>
                    <a:lumOff val="5000"/>
                  </a:prstClr>
                </a:solidFill>
                <a:latin typeface="Century Gothic" panose="020B0502020202020204" pitchFamily="34" charset="0"/>
              </a:rPr>
              <a:t>IoT</a:t>
            </a:r>
            <a:r>
              <a:rPr lang="en-AU" sz="1100" dirty="0">
                <a:solidFill>
                  <a:prstClr val="black">
                    <a:lumMod val="95000"/>
                    <a:lumOff val="5000"/>
                  </a:prstClr>
                </a:solidFill>
                <a:latin typeface="Century Gothic" panose="020B0502020202020204" pitchFamily="34" charset="0"/>
              </a:rPr>
              <a:t> opportunities in Australia and work with industry and Government to seek to ensure optimum spectrum arrangements and licensing frameworks are in place.</a:t>
            </a:r>
          </a:p>
        </p:txBody>
      </p:sp>
      <p:sp>
        <p:nvSpPr>
          <p:cNvPr id="23" name="TextBox 22"/>
          <p:cNvSpPr txBox="1"/>
          <p:nvPr/>
        </p:nvSpPr>
        <p:spPr>
          <a:xfrm>
            <a:off x="8040215" y="3519877"/>
            <a:ext cx="1861061" cy="1646605"/>
          </a:xfrm>
          <a:prstGeom prst="rect">
            <a:avLst/>
          </a:prstGeom>
          <a:noFill/>
        </p:spPr>
        <p:txBody>
          <a:bodyPr wrap="square" rtlCol="0">
            <a:spAutoFit/>
          </a:bodyPr>
          <a:lstStyle/>
          <a:p>
            <a:r>
              <a:rPr lang="en-AU" sz="1200" dirty="0">
                <a:solidFill>
                  <a:prstClr val="black">
                    <a:lumMod val="95000"/>
                    <a:lumOff val="5000"/>
                  </a:prstClr>
                </a:solidFill>
                <a:latin typeface="Century Gothic" panose="020B0502020202020204" pitchFamily="34" charset="0"/>
              </a:rPr>
              <a:t>Chair: Malcolm Shore</a:t>
            </a:r>
            <a:br>
              <a:rPr lang="en-AU" sz="1200" dirty="0">
                <a:solidFill>
                  <a:prstClr val="black">
                    <a:lumMod val="95000"/>
                    <a:lumOff val="5000"/>
                  </a:prstClr>
                </a:solidFill>
                <a:latin typeface="Century Gothic" panose="020B0502020202020204" pitchFamily="34" charset="0"/>
              </a:rPr>
            </a:br>
            <a:endParaRPr lang="en-AU" sz="1200" dirty="0">
              <a:solidFill>
                <a:prstClr val="black">
                  <a:lumMod val="95000"/>
                  <a:lumOff val="5000"/>
                </a:prstClr>
              </a:solidFill>
              <a:latin typeface="Century Gothic" panose="020B0502020202020204" pitchFamily="34" charset="0"/>
            </a:endParaRPr>
          </a:p>
          <a:p>
            <a:endParaRPr lang="en-AU" sz="1100" dirty="0">
              <a:solidFill>
                <a:prstClr val="black">
                  <a:lumMod val="95000"/>
                  <a:lumOff val="5000"/>
                </a:prstClr>
              </a:solidFill>
              <a:latin typeface="Century Gothic" panose="020B0502020202020204" pitchFamily="34" charset="0"/>
            </a:endParaRPr>
          </a:p>
          <a:p>
            <a:pPr marL="171450" indent="-171450">
              <a:buFont typeface="Arial" panose="020B0604020202020204" pitchFamily="34" charset="0"/>
              <a:buChar char="•"/>
            </a:pPr>
            <a:endParaRPr lang="en-AU" sz="1100" dirty="0">
              <a:solidFill>
                <a:prstClr val="black">
                  <a:lumMod val="95000"/>
                  <a:lumOff val="5000"/>
                </a:prstClr>
              </a:solidFill>
              <a:latin typeface="Century Gothic" panose="020B0502020202020204" pitchFamily="34" charset="0"/>
            </a:endParaRPr>
          </a:p>
          <a:p>
            <a:r>
              <a:rPr lang="en-AU" sz="1100" dirty="0">
                <a:solidFill>
                  <a:prstClr val="black">
                    <a:lumMod val="95000"/>
                    <a:lumOff val="5000"/>
                  </a:prstClr>
                </a:solidFill>
                <a:latin typeface="Century Gothic" panose="020B0502020202020204" pitchFamily="34" charset="0"/>
              </a:rPr>
              <a:t>Develop security guidelines for </a:t>
            </a:r>
            <a:r>
              <a:rPr lang="en-AU" sz="1100" dirty="0" err="1">
                <a:solidFill>
                  <a:prstClr val="black">
                    <a:lumMod val="95000"/>
                    <a:lumOff val="5000"/>
                  </a:prstClr>
                </a:solidFill>
                <a:latin typeface="Century Gothic" panose="020B0502020202020204" pitchFamily="34" charset="0"/>
              </a:rPr>
              <a:t>IoT</a:t>
            </a:r>
            <a:r>
              <a:rPr lang="en-AU" sz="1100" dirty="0">
                <a:solidFill>
                  <a:prstClr val="black">
                    <a:lumMod val="95000"/>
                    <a:lumOff val="5000"/>
                  </a:prstClr>
                </a:solidFill>
                <a:latin typeface="Century Gothic" panose="020B0502020202020204" pitchFamily="34" charset="0"/>
              </a:rPr>
              <a:t> services and service elements, including data protection.</a:t>
            </a:r>
          </a:p>
        </p:txBody>
      </p:sp>
      <p:sp>
        <p:nvSpPr>
          <p:cNvPr id="24" name="TextBox 23"/>
          <p:cNvSpPr txBox="1"/>
          <p:nvPr/>
        </p:nvSpPr>
        <p:spPr>
          <a:xfrm>
            <a:off x="9984432" y="3519877"/>
            <a:ext cx="1872208" cy="1985159"/>
          </a:xfrm>
          <a:prstGeom prst="rect">
            <a:avLst/>
          </a:prstGeom>
          <a:noFill/>
        </p:spPr>
        <p:txBody>
          <a:bodyPr wrap="square" rtlCol="0">
            <a:spAutoFit/>
          </a:bodyPr>
          <a:lstStyle/>
          <a:p>
            <a:r>
              <a:rPr lang="en-AU" sz="1200" dirty="0">
                <a:solidFill>
                  <a:prstClr val="black">
                    <a:lumMod val="95000"/>
                    <a:lumOff val="5000"/>
                  </a:prstClr>
                </a:solidFill>
                <a:latin typeface="Century Gothic" panose="020B0502020202020204" pitchFamily="34" charset="0"/>
              </a:rPr>
              <a:t>Chair: Stuart Waite (Timpani)</a:t>
            </a:r>
          </a:p>
          <a:p>
            <a:pPr marL="171450" indent="-171450">
              <a:buFont typeface="Arial" panose="020B0604020202020204" pitchFamily="34" charset="0"/>
              <a:buChar char="•"/>
            </a:pPr>
            <a:endParaRPr lang="en-AU" sz="1100" dirty="0">
              <a:solidFill>
                <a:prstClr val="black">
                  <a:lumMod val="95000"/>
                  <a:lumOff val="5000"/>
                </a:prstClr>
              </a:solidFill>
              <a:latin typeface="Century Gothic" panose="020B0502020202020204" pitchFamily="34" charset="0"/>
            </a:endParaRPr>
          </a:p>
          <a:p>
            <a:pPr marL="171450" indent="-171450">
              <a:buFont typeface="Arial" panose="020B0604020202020204" pitchFamily="34" charset="0"/>
              <a:buChar char="•"/>
            </a:pPr>
            <a:endParaRPr lang="en-AU" sz="1100" dirty="0">
              <a:solidFill>
                <a:prstClr val="black">
                  <a:lumMod val="95000"/>
                  <a:lumOff val="5000"/>
                </a:prstClr>
              </a:solidFill>
              <a:latin typeface="Century Gothic" panose="020B0502020202020204" pitchFamily="34" charset="0"/>
            </a:endParaRPr>
          </a:p>
          <a:p>
            <a:r>
              <a:rPr lang="en-AU" sz="1100" dirty="0">
                <a:solidFill>
                  <a:prstClr val="black">
                    <a:lumMod val="95000"/>
                    <a:lumOff val="5000"/>
                  </a:prstClr>
                </a:solidFill>
                <a:latin typeface="Century Gothic" panose="020B0502020202020204" pitchFamily="34" charset="0"/>
              </a:rPr>
              <a:t>Develop policy and </a:t>
            </a:r>
            <a:r>
              <a:rPr lang="en-AU" sz="1100" dirty="0" err="1">
                <a:solidFill>
                  <a:prstClr val="black">
                    <a:lumMod val="95000"/>
                    <a:lumOff val="5000"/>
                  </a:prstClr>
                </a:solidFill>
                <a:latin typeface="Century Gothic" panose="020B0502020202020204" pitchFamily="34" charset="0"/>
              </a:rPr>
              <a:t>IoT</a:t>
            </a:r>
            <a:r>
              <a:rPr lang="en-AU" sz="1100" dirty="0">
                <a:solidFill>
                  <a:prstClr val="black">
                    <a:lumMod val="95000"/>
                    <a:lumOff val="5000"/>
                  </a:prstClr>
                </a:solidFill>
                <a:latin typeface="Century Gothic" panose="020B0502020202020204" pitchFamily="34" charset="0"/>
              </a:rPr>
              <a:t> eco-system frameworks in support of a national </a:t>
            </a:r>
            <a:r>
              <a:rPr lang="en-AU" sz="1100" dirty="0" err="1">
                <a:solidFill>
                  <a:prstClr val="black">
                    <a:lumMod val="95000"/>
                    <a:lumOff val="5000"/>
                  </a:prstClr>
                </a:solidFill>
                <a:latin typeface="Century Gothic" panose="020B0502020202020204" pitchFamily="34" charset="0"/>
              </a:rPr>
              <a:t>IoT</a:t>
            </a:r>
            <a:r>
              <a:rPr lang="en-AU" sz="1100" dirty="0">
                <a:solidFill>
                  <a:prstClr val="black">
                    <a:lumMod val="95000"/>
                    <a:lumOff val="5000"/>
                  </a:prstClr>
                </a:solidFill>
                <a:latin typeface="Century Gothic" panose="020B0502020202020204" pitchFamily="34" charset="0"/>
              </a:rPr>
              <a:t> program supporting the start-up community, which is linked to Industry Growth Centres.</a:t>
            </a:r>
          </a:p>
        </p:txBody>
      </p:sp>
      <p:sp>
        <p:nvSpPr>
          <p:cNvPr id="32" name="TextBox 31"/>
          <p:cNvSpPr txBox="1"/>
          <p:nvPr/>
        </p:nvSpPr>
        <p:spPr>
          <a:xfrm>
            <a:off x="6948599" y="1599183"/>
            <a:ext cx="2460872" cy="461665"/>
          </a:xfrm>
          <a:prstGeom prst="rect">
            <a:avLst/>
          </a:prstGeom>
          <a:noFill/>
        </p:spPr>
        <p:txBody>
          <a:bodyPr wrap="square" rtlCol="0">
            <a:spAutoFit/>
          </a:bodyPr>
          <a:lstStyle/>
          <a:p>
            <a:r>
              <a:rPr lang="en-AU" sz="1200" dirty="0">
                <a:solidFill>
                  <a:prstClr val="black">
                    <a:lumMod val="95000"/>
                    <a:lumOff val="5000"/>
                  </a:prstClr>
                </a:solidFill>
                <a:latin typeface="Century Gothic" panose="020B0502020202020204" pitchFamily="34" charset="0"/>
              </a:rPr>
              <a:t>Chair: John Stanton (Communications Alliance)</a:t>
            </a:r>
          </a:p>
        </p:txBody>
      </p:sp>
      <p:cxnSp>
        <p:nvCxnSpPr>
          <p:cNvPr id="33" name="Elbow Connector 32"/>
          <p:cNvCxnSpPr>
            <a:stCxn id="6" idx="2"/>
            <a:endCxn id="8" idx="0"/>
          </p:cNvCxnSpPr>
          <p:nvPr/>
        </p:nvCxnSpPr>
        <p:spPr>
          <a:xfrm rot="5400000">
            <a:off x="3380775" y="19717"/>
            <a:ext cx="746103" cy="468434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6" idx="2"/>
            <a:endCxn id="13" idx="0"/>
          </p:cNvCxnSpPr>
          <p:nvPr/>
        </p:nvCxnSpPr>
        <p:spPr>
          <a:xfrm rot="16200000" flipH="1">
            <a:off x="8122564" y="-37725"/>
            <a:ext cx="746103" cy="479923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6" idx="2"/>
            <a:endCxn id="9" idx="0"/>
          </p:cNvCxnSpPr>
          <p:nvPr/>
        </p:nvCxnSpPr>
        <p:spPr>
          <a:xfrm rot="5400000">
            <a:off x="4329133" y="968075"/>
            <a:ext cx="746103" cy="278763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6" idx="2"/>
            <a:endCxn id="10" idx="0"/>
          </p:cNvCxnSpPr>
          <p:nvPr/>
        </p:nvCxnSpPr>
        <p:spPr>
          <a:xfrm rot="5400000">
            <a:off x="5277491" y="1916433"/>
            <a:ext cx="746103" cy="89091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 idx="2"/>
            <a:endCxn id="11" idx="0"/>
          </p:cNvCxnSpPr>
          <p:nvPr/>
        </p:nvCxnSpPr>
        <p:spPr>
          <a:xfrm rot="16200000" flipH="1">
            <a:off x="6225848" y="1858991"/>
            <a:ext cx="746103" cy="100579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6" idx="2"/>
            <a:endCxn id="12" idx="0"/>
          </p:cNvCxnSpPr>
          <p:nvPr/>
        </p:nvCxnSpPr>
        <p:spPr>
          <a:xfrm rot="16200000" flipH="1">
            <a:off x="7174206" y="910633"/>
            <a:ext cx="746103" cy="290251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6" idx="2"/>
            <a:endCxn id="13" idx="0"/>
          </p:cNvCxnSpPr>
          <p:nvPr/>
        </p:nvCxnSpPr>
        <p:spPr>
          <a:xfrm rot="16200000" flipH="1">
            <a:off x="8122564" y="-37725"/>
            <a:ext cx="746103" cy="479923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7" idx="3"/>
          </p:cNvCxnSpPr>
          <p:nvPr/>
        </p:nvCxnSpPr>
        <p:spPr>
          <a:xfrm flipV="1">
            <a:off x="5129598" y="2124356"/>
            <a:ext cx="965186" cy="1"/>
          </a:xfrm>
          <a:prstGeom prst="line">
            <a:avLst/>
          </a:prstGeom>
        </p:spPr>
        <p:style>
          <a:lnRef idx="1">
            <a:schemeClr val="accent1"/>
          </a:lnRef>
          <a:fillRef idx="0">
            <a:schemeClr val="accent1"/>
          </a:fillRef>
          <a:effectRef idx="0">
            <a:schemeClr val="accent1"/>
          </a:effectRef>
          <a:fontRef idx="minor">
            <a:schemeClr val="tx1"/>
          </a:fontRef>
        </p:style>
      </p:cxnSp>
      <p:sp>
        <p:nvSpPr>
          <p:cNvPr id="27" name="Title 1"/>
          <p:cNvSpPr txBox="1">
            <a:spLocks/>
          </p:cNvSpPr>
          <p:nvPr/>
        </p:nvSpPr>
        <p:spPr>
          <a:xfrm>
            <a:off x="190127" y="1011007"/>
            <a:ext cx="10658400" cy="11088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rgbClr val="0B3697"/>
                </a:solidFill>
                <a:latin typeface="Century Gothic" panose="020B0502020202020204" pitchFamily="34" charset="0"/>
                <a:ea typeface="+mj-ea"/>
                <a:cs typeface="+mj-cs"/>
              </a:defRPr>
            </a:lvl1pPr>
          </a:lstStyle>
          <a:p>
            <a:pPr>
              <a:lnSpc>
                <a:spcPct val="100000"/>
              </a:lnSpc>
            </a:pPr>
            <a:r>
              <a:rPr lang="en-AU" sz="2000" dirty="0">
                <a:solidFill>
                  <a:prstClr val="black">
                    <a:lumMod val="95000"/>
                    <a:lumOff val="5000"/>
                  </a:prstClr>
                </a:solidFill>
              </a:rPr>
              <a:t>265 participants</a:t>
            </a:r>
            <a:br>
              <a:rPr lang="en-AU" sz="2000" dirty="0">
                <a:solidFill>
                  <a:prstClr val="black">
                    <a:lumMod val="95000"/>
                    <a:lumOff val="5000"/>
                  </a:prstClr>
                </a:solidFill>
              </a:rPr>
            </a:br>
            <a:r>
              <a:rPr lang="en-AU" sz="2000" dirty="0">
                <a:solidFill>
                  <a:prstClr val="black">
                    <a:lumMod val="95000"/>
                    <a:lumOff val="5000"/>
                  </a:prstClr>
                </a:solidFill>
              </a:rPr>
              <a:t>from 125 organisations</a:t>
            </a:r>
          </a:p>
        </p:txBody>
      </p:sp>
      <p:sp>
        <p:nvSpPr>
          <p:cNvPr id="28" name="Title 1"/>
          <p:cNvSpPr>
            <a:spLocks noGrp="1"/>
          </p:cNvSpPr>
          <p:nvPr>
            <p:ph type="title"/>
          </p:nvPr>
        </p:nvSpPr>
        <p:spPr>
          <a:xfrm>
            <a:off x="836984" y="-99392"/>
            <a:ext cx="10515600" cy="1325563"/>
          </a:xfrm>
        </p:spPr>
        <p:txBody>
          <a:bodyPr/>
          <a:lstStyle/>
          <a:p>
            <a:r>
              <a:rPr lang="en-AU" dirty="0" err="1"/>
              <a:t>IoTAA</a:t>
            </a:r>
            <a:r>
              <a:rPr lang="en-AU" dirty="0"/>
              <a:t> – A Bias For </a:t>
            </a:r>
            <a:r>
              <a:rPr lang="en-AU" dirty="0" smtClean="0"/>
              <a:t>Action</a:t>
            </a:r>
            <a:endParaRPr lang="en-AU" dirty="0"/>
          </a:p>
        </p:txBody>
      </p:sp>
    </p:spTree>
    <p:extLst>
      <p:ext uri="{BB962C8B-B14F-4D97-AF65-F5344CB8AC3E}">
        <p14:creationId xmlns:p14="http://schemas.microsoft.com/office/powerpoint/2010/main" val="2609706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9336" y="6381328"/>
            <a:ext cx="5008195" cy="392551"/>
          </a:xfrm>
          <a:prstGeom prst="rect">
            <a:avLst/>
          </a:prstGeom>
        </p:spPr>
      </p:pic>
      <p:sp>
        <p:nvSpPr>
          <p:cNvPr id="7" name="Title 1"/>
          <p:cNvSpPr>
            <a:spLocks noGrp="1"/>
          </p:cNvSpPr>
          <p:nvPr>
            <p:ph type="title"/>
          </p:nvPr>
        </p:nvSpPr>
        <p:spPr/>
        <p:txBody>
          <a:bodyPr/>
          <a:lstStyle/>
          <a:p>
            <a:r>
              <a:rPr lang="en-AU" dirty="0" err="1"/>
              <a:t>IoTAA</a:t>
            </a:r>
            <a:r>
              <a:rPr lang="en-AU" dirty="0"/>
              <a:t> – </a:t>
            </a:r>
            <a:r>
              <a:rPr lang="en-AU" dirty="0" smtClean="0"/>
              <a:t>A Call to Action</a:t>
            </a:r>
            <a:endParaRPr lang="en-AU" dirty="0"/>
          </a:p>
        </p:txBody>
      </p:sp>
      <p:sp>
        <p:nvSpPr>
          <p:cNvPr id="8" name="Rectangle 7"/>
          <p:cNvSpPr/>
          <p:nvPr/>
        </p:nvSpPr>
        <p:spPr>
          <a:xfrm>
            <a:off x="551384" y="5985284"/>
            <a:ext cx="11053228"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prstClr val="white"/>
              </a:solidFill>
            </a:endParaRPr>
          </a:p>
        </p:txBody>
      </p:sp>
      <p:pic>
        <p:nvPicPr>
          <p:cNvPr id="133" name="Picture 132"/>
          <p:cNvPicPr>
            <a:picLocks noChangeAspect="1"/>
          </p:cNvPicPr>
          <p:nvPr/>
        </p:nvPicPr>
        <p:blipFill rotWithShape="1">
          <a:blip r:embed="rId3"/>
          <a:srcRect t="10983"/>
          <a:stretch/>
        </p:blipFill>
        <p:spPr>
          <a:xfrm>
            <a:off x="119335" y="152636"/>
            <a:ext cx="11881321" cy="6711270"/>
          </a:xfrm>
          <a:prstGeom prst="rect">
            <a:avLst/>
          </a:prstGeom>
        </p:spPr>
      </p:pic>
    </p:spTree>
    <p:extLst>
      <p:ext uri="{BB962C8B-B14F-4D97-AF65-F5344CB8AC3E}">
        <p14:creationId xmlns:p14="http://schemas.microsoft.com/office/powerpoint/2010/main" val="13096396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9816" y="2229532"/>
            <a:ext cx="5796644" cy="2387600"/>
          </a:xfrm>
        </p:spPr>
        <p:txBody>
          <a:bodyPr>
            <a:normAutofit fontScale="90000"/>
          </a:bodyPr>
          <a:lstStyle/>
          <a:p>
            <a:r>
              <a:rPr lang="en-AU" sz="5300" dirty="0"/>
              <a:t>Senator the Hon Mitch Fifield</a:t>
            </a:r>
            <a:br>
              <a:rPr lang="en-AU" sz="5300" dirty="0"/>
            </a:br>
            <a:r>
              <a:rPr lang="en-AU" dirty="0"/>
              <a:t/>
            </a:r>
            <a:br>
              <a:rPr lang="en-AU" dirty="0"/>
            </a:br>
            <a:r>
              <a:rPr lang="en-AU" sz="3600" b="0" dirty="0"/>
              <a:t>Minister for the Arts</a:t>
            </a:r>
            <a:br>
              <a:rPr lang="en-AU" sz="3600" b="0" dirty="0"/>
            </a:br>
            <a:r>
              <a:rPr lang="en-AU" sz="3600" b="0" dirty="0" smtClean="0"/>
              <a:t>Minister </a:t>
            </a:r>
            <a:r>
              <a:rPr lang="en-AU" sz="3600" b="0" dirty="0"/>
              <a:t>for Communications</a:t>
            </a:r>
          </a:p>
        </p:txBody>
      </p:sp>
      <p:sp>
        <p:nvSpPr>
          <p:cNvPr id="5" name="Subtitle 2"/>
          <p:cNvSpPr txBox="1">
            <a:spLocks/>
          </p:cNvSpPr>
          <p:nvPr/>
        </p:nvSpPr>
        <p:spPr>
          <a:xfrm>
            <a:off x="4439816" y="3562564"/>
            <a:ext cx="6084168" cy="137860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AU" dirty="0">
              <a:solidFill>
                <a:srgbClr val="0B3697"/>
              </a:solidFill>
              <a:latin typeface="Century Gothic" panose="020B0502020202020204" pitchFamily="34" charset="0"/>
            </a:endParaRPr>
          </a:p>
        </p:txBody>
      </p:sp>
      <p:sp>
        <p:nvSpPr>
          <p:cNvPr id="10" name="Rectangle 9"/>
          <p:cNvSpPr/>
          <p:nvPr/>
        </p:nvSpPr>
        <p:spPr>
          <a:xfrm>
            <a:off x="9131660" y="-567444"/>
            <a:ext cx="3060340"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entury Gothic" panose="020B0502020202020204" pitchFamily="34" charset="0"/>
              </a:rPr>
              <a:t>Cover design 1</a:t>
            </a:r>
          </a:p>
        </p:txBody>
      </p:sp>
      <p:grpSp>
        <p:nvGrpSpPr>
          <p:cNvPr id="3" name="Group 2"/>
          <p:cNvGrpSpPr/>
          <p:nvPr/>
        </p:nvGrpSpPr>
        <p:grpSpPr>
          <a:xfrm>
            <a:off x="8549034" y="369173"/>
            <a:ext cx="352188" cy="601103"/>
            <a:chOff x="4443264" y="4293468"/>
            <a:chExt cx="633413" cy="1081088"/>
          </a:xfrm>
          <a:solidFill>
            <a:schemeClr val="bg1"/>
          </a:solidFill>
        </p:grpSpPr>
        <p:sp>
          <p:nvSpPr>
            <p:cNvPr id="8" name="Freeform 3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Tree>
    <p:extLst>
      <p:ext uri="{BB962C8B-B14F-4D97-AF65-F5344CB8AC3E}">
        <p14:creationId xmlns:p14="http://schemas.microsoft.com/office/powerpoint/2010/main" val="3359202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439816" y="1720692"/>
            <a:ext cx="6624736" cy="2387600"/>
          </a:xfrm>
        </p:spPr>
        <p:txBody>
          <a:bodyPr>
            <a:noAutofit/>
          </a:bodyPr>
          <a:lstStyle/>
          <a:p>
            <a:r>
              <a:rPr lang="en-AU" dirty="0"/>
              <a:t>State of the Nation: How Australia is Performing vs Global-Leading Nations</a:t>
            </a:r>
          </a:p>
        </p:txBody>
      </p:sp>
      <p:sp>
        <p:nvSpPr>
          <p:cNvPr id="5" name="Subtitle 2"/>
          <p:cNvSpPr txBox="1">
            <a:spLocks/>
          </p:cNvSpPr>
          <p:nvPr/>
        </p:nvSpPr>
        <p:spPr>
          <a:xfrm>
            <a:off x="4439816" y="4210636"/>
            <a:ext cx="6084168" cy="1378604"/>
          </a:xfrm>
          <a:prstGeom prst="rect">
            <a:avLst/>
          </a:prstGeom>
        </p:spPr>
        <p:txBody>
          <a:bodyPr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AU" dirty="0">
              <a:solidFill>
                <a:srgbClr val="0B3697"/>
              </a:solidFill>
              <a:latin typeface="Century Gothic" panose="020B0502020202020204" pitchFamily="34" charset="0"/>
            </a:endParaRPr>
          </a:p>
        </p:txBody>
      </p:sp>
      <p:sp>
        <p:nvSpPr>
          <p:cNvPr id="10" name="Rectangle 9"/>
          <p:cNvSpPr/>
          <p:nvPr/>
        </p:nvSpPr>
        <p:spPr>
          <a:xfrm>
            <a:off x="9131660" y="-567444"/>
            <a:ext cx="3060340" cy="432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Century Gothic" panose="020B0502020202020204" pitchFamily="34" charset="0"/>
              </a:rPr>
              <a:t>Cover design 1</a:t>
            </a:r>
          </a:p>
        </p:txBody>
      </p:sp>
      <p:grpSp>
        <p:nvGrpSpPr>
          <p:cNvPr id="3" name="Group 2"/>
          <p:cNvGrpSpPr/>
          <p:nvPr/>
        </p:nvGrpSpPr>
        <p:grpSpPr>
          <a:xfrm>
            <a:off x="8549034" y="369173"/>
            <a:ext cx="352188" cy="601103"/>
            <a:chOff x="4443264" y="4293468"/>
            <a:chExt cx="633413" cy="1081088"/>
          </a:xfrm>
          <a:solidFill>
            <a:schemeClr val="bg1"/>
          </a:solidFill>
        </p:grpSpPr>
        <p:sp>
          <p:nvSpPr>
            <p:cNvPr id="8" name="Freeform 3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9"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
        <p:nvSpPr>
          <p:cNvPr id="15" name="Rounded Rectangle 14"/>
          <p:cNvSpPr/>
          <p:nvPr/>
        </p:nvSpPr>
        <p:spPr>
          <a:xfrm>
            <a:off x="4439816" y="4798155"/>
            <a:ext cx="2736304" cy="503053"/>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algn="ctr"/>
            <a:r>
              <a:rPr lang="en-US" sz="1400" dirty="0">
                <a:solidFill>
                  <a:prstClr val="white"/>
                </a:solidFill>
                <a:latin typeface="Century Gothic" panose="020B0502020202020204" pitchFamily="34" charset="0"/>
              </a:rPr>
              <a:t>Hugh </a:t>
            </a:r>
            <a:r>
              <a:rPr lang="en-US" sz="1400" dirty="0" err="1">
                <a:solidFill>
                  <a:prstClr val="white"/>
                </a:solidFill>
                <a:latin typeface="Century Gothic" panose="020B0502020202020204" pitchFamily="34" charset="0"/>
              </a:rPr>
              <a:t>Ujhazy</a:t>
            </a:r>
            <a:r>
              <a:rPr lang="en-US" sz="1400" dirty="0">
                <a:solidFill>
                  <a:prstClr val="white"/>
                </a:solidFill>
                <a:latin typeface="Century Gothic" panose="020B0502020202020204" pitchFamily="34" charset="0"/>
              </a:rPr>
              <a:t/>
            </a:r>
            <a:br>
              <a:rPr lang="en-US" sz="1400" dirty="0">
                <a:solidFill>
                  <a:prstClr val="white"/>
                </a:solidFill>
                <a:latin typeface="Century Gothic" panose="020B0502020202020204" pitchFamily="34" charset="0"/>
              </a:rPr>
            </a:br>
            <a:r>
              <a:rPr lang="en-US" sz="1400" dirty="0">
                <a:solidFill>
                  <a:prstClr val="white"/>
                </a:solidFill>
                <a:latin typeface="Century Gothic" panose="020B0502020202020204" pitchFamily="34" charset="0"/>
              </a:rPr>
              <a:t>IDC</a:t>
            </a:r>
          </a:p>
        </p:txBody>
      </p:sp>
      <p:sp>
        <p:nvSpPr>
          <p:cNvPr id="19" name="Oval 18"/>
          <p:cNvSpPr/>
          <p:nvPr/>
        </p:nvSpPr>
        <p:spPr>
          <a:xfrm>
            <a:off x="4475820" y="4830253"/>
            <a:ext cx="439825" cy="439825"/>
          </a:xfrm>
          <a:prstGeom prst="ellipse">
            <a:avLst/>
          </a:prstGeom>
          <a:solidFill>
            <a:srgbClr val="0B3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6" name="Group 15"/>
          <p:cNvGrpSpPr/>
          <p:nvPr/>
        </p:nvGrpSpPr>
        <p:grpSpPr>
          <a:xfrm>
            <a:off x="4598071" y="4883481"/>
            <a:ext cx="195322" cy="333369"/>
            <a:chOff x="4443264" y="4293468"/>
            <a:chExt cx="633413" cy="1081088"/>
          </a:xfrm>
          <a:solidFill>
            <a:schemeClr val="bg1"/>
          </a:solidFill>
        </p:grpSpPr>
        <p:sp>
          <p:nvSpPr>
            <p:cNvPr id="17" name="Freeform 3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18"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
        <p:nvSpPr>
          <p:cNvPr id="13" name="Rounded Rectangle 12"/>
          <p:cNvSpPr/>
          <p:nvPr/>
        </p:nvSpPr>
        <p:spPr>
          <a:xfrm>
            <a:off x="7644172" y="4800681"/>
            <a:ext cx="3204356" cy="50052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8925" algn="ctr"/>
            <a:r>
              <a:rPr lang="en-US" sz="1400" dirty="0">
                <a:solidFill>
                  <a:prstClr val="white"/>
                </a:solidFill>
                <a:latin typeface="Century Gothic" panose="020B0502020202020204" pitchFamily="34" charset="0"/>
              </a:rPr>
              <a:t>Frank Zeichner</a:t>
            </a:r>
            <a:br>
              <a:rPr lang="en-US" sz="1400" dirty="0">
                <a:solidFill>
                  <a:prstClr val="white"/>
                </a:solidFill>
                <a:latin typeface="Century Gothic" panose="020B0502020202020204" pitchFamily="34" charset="0"/>
              </a:rPr>
            </a:br>
            <a:r>
              <a:rPr lang="en-US" sz="1400" dirty="0">
                <a:solidFill>
                  <a:prstClr val="white"/>
                </a:solidFill>
                <a:latin typeface="Century Gothic" panose="020B0502020202020204" pitchFamily="34" charset="0"/>
              </a:rPr>
              <a:t>Creator Tech</a:t>
            </a:r>
          </a:p>
        </p:txBody>
      </p:sp>
      <p:sp>
        <p:nvSpPr>
          <p:cNvPr id="14" name="Oval 13"/>
          <p:cNvSpPr/>
          <p:nvPr/>
        </p:nvSpPr>
        <p:spPr>
          <a:xfrm>
            <a:off x="7680176" y="4832779"/>
            <a:ext cx="439825" cy="439825"/>
          </a:xfrm>
          <a:prstGeom prst="ellipse">
            <a:avLst/>
          </a:prstGeom>
          <a:solidFill>
            <a:srgbClr val="0B36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20" name="Group 19"/>
          <p:cNvGrpSpPr/>
          <p:nvPr/>
        </p:nvGrpSpPr>
        <p:grpSpPr>
          <a:xfrm>
            <a:off x="7802427" y="4886007"/>
            <a:ext cx="195322" cy="333369"/>
            <a:chOff x="4443264" y="4293468"/>
            <a:chExt cx="633413" cy="1081088"/>
          </a:xfrm>
          <a:solidFill>
            <a:schemeClr val="bg1"/>
          </a:solidFill>
        </p:grpSpPr>
        <p:sp>
          <p:nvSpPr>
            <p:cNvPr id="21" name="Freeform 30"/>
            <p:cNvSpPr>
              <a:spLocks noEditPoints="1"/>
            </p:cNvSpPr>
            <p:nvPr/>
          </p:nvSpPr>
          <p:spPr bwMode="auto">
            <a:xfrm>
              <a:off x="4443264" y="4966568"/>
              <a:ext cx="633413" cy="407988"/>
            </a:xfrm>
            <a:custGeom>
              <a:avLst/>
              <a:gdLst/>
              <a:ahLst/>
              <a:cxnLst>
                <a:cxn ang="0">
                  <a:pos x="0" y="0"/>
                </a:cxn>
                <a:cxn ang="0">
                  <a:pos x="399" y="0"/>
                </a:cxn>
                <a:cxn ang="0">
                  <a:pos x="370" y="143"/>
                </a:cxn>
                <a:cxn ang="0">
                  <a:pos x="339" y="143"/>
                </a:cxn>
                <a:cxn ang="0">
                  <a:pos x="339" y="44"/>
                </a:cxn>
                <a:cxn ang="0">
                  <a:pos x="60" y="44"/>
                </a:cxn>
                <a:cxn ang="0">
                  <a:pos x="60" y="143"/>
                </a:cxn>
                <a:cxn ang="0">
                  <a:pos x="27" y="143"/>
                </a:cxn>
                <a:cxn ang="0">
                  <a:pos x="0" y="0"/>
                </a:cxn>
                <a:cxn ang="0">
                  <a:pos x="0" y="0"/>
                </a:cxn>
                <a:cxn ang="0">
                  <a:pos x="72" y="257"/>
                </a:cxn>
                <a:cxn ang="0">
                  <a:pos x="327" y="257"/>
                </a:cxn>
                <a:cxn ang="0">
                  <a:pos x="327" y="56"/>
                </a:cxn>
                <a:cxn ang="0">
                  <a:pos x="72" y="56"/>
                </a:cxn>
                <a:cxn ang="0">
                  <a:pos x="72" y="257"/>
                </a:cxn>
                <a:cxn ang="0">
                  <a:pos x="72" y="257"/>
                </a:cxn>
              </a:cxnLst>
              <a:rect l="0" t="0" r="r" b="b"/>
              <a:pathLst>
                <a:path w="399" h="257">
                  <a:moveTo>
                    <a:pt x="0" y="0"/>
                  </a:moveTo>
                  <a:lnTo>
                    <a:pt x="399" y="0"/>
                  </a:lnTo>
                  <a:lnTo>
                    <a:pt x="370" y="143"/>
                  </a:lnTo>
                  <a:lnTo>
                    <a:pt x="339" y="143"/>
                  </a:lnTo>
                  <a:lnTo>
                    <a:pt x="339" y="44"/>
                  </a:lnTo>
                  <a:lnTo>
                    <a:pt x="60" y="44"/>
                  </a:lnTo>
                  <a:lnTo>
                    <a:pt x="60" y="143"/>
                  </a:lnTo>
                  <a:lnTo>
                    <a:pt x="27" y="143"/>
                  </a:lnTo>
                  <a:lnTo>
                    <a:pt x="0" y="0"/>
                  </a:lnTo>
                  <a:lnTo>
                    <a:pt x="0" y="0"/>
                  </a:lnTo>
                  <a:close/>
                  <a:moveTo>
                    <a:pt x="72" y="257"/>
                  </a:moveTo>
                  <a:lnTo>
                    <a:pt x="327" y="257"/>
                  </a:lnTo>
                  <a:lnTo>
                    <a:pt x="327" y="56"/>
                  </a:lnTo>
                  <a:lnTo>
                    <a:pt x="72" y="56"/>
                  </a:lnTo>
                  <a:lnTo>
                    <a:pt x="72" y="257"/>
                  </a:lnTo>
                  <a:lnTo>
                    <a:pt x="72" y="2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sp>
          <p:nvSpPr>
            <p:cNvPr id="22" name="Freeform 32"/>
            <p:cNvSpPr>
              <a:spLocks noEditPoints="1"/>
            </p:cNvSpPr>
            <p:nvPr/>
          </p:nvSpPr>
          <p:spPr bwMode="auto">
            <a:xfrm>
              <a:off x="4468664" y="4293468"/>
              <a:ext cx="582613" cy="647700"/>
            </a:xfrm>
            <a:custGeom>
              <a:avLst/>
              <a:gdLst/>
              <a:ahLst/>
              <a:cxnLst>
                <a:cxn ang="0">
                  <a:pos x="137" y="42"/>
                </a:cxn>
                <a:cxn ang="0">
                  <a:pos x="95" y="0"/>
                </a:cxn>
                <a:cxn ang="0">
                  <a:pos x="53" y="42"/>
                </a:cxn>
                <a:cxn ang="0">
                  <a:pos x="137" y="42"/>
                </a:cxn>
                <a:cxn ang="0">
                  <a:pos x="0" y="204"/>
                </a:cxn>
                <a:cxn ang="0">
                  <a:pos x="11" y="139"/>
                </a:cxn>
                <a:cxn ang="0">
                  <a:pos x="56" y="107"/>
                </a:cxn>
                <a:cxn ang="0">
                  <a:pos x="64" y="107"/>
                </a:cxn>
                <a:cxn ang="0">
                  <a:pos x="126" y="107"/>
                </a:cxn>
                <a:cxn ang="0">
                  <a:pos x="134" y="107"/>
                </a:cxn>
                <a:cxn ang="0">
                  <a:pos x="179" y="139"/>
                </a:cxn>
                <a:cxn ang="0">
                  <a:pos x="190" y="204"/>
                </a:cxn>
                <a:cxn ang="0">
                  <a:pos x="190" y="211"/>
                </a:cxn>
                <a:cxn ang="0">
                  <a:pos x="125" y="211"/>
                </a:cxn>
                <a:cxn ang="0">
                  <a:pos x="125" y="195"/>
                </a:cxn>
                <a:cxn ang="0">
                  <a:pos x="127" y="187"/>
                </a:cxn>
                <a:cxn ang="0">
                  <a:pos x="120" y="159"/>
                </a:cxn>
                <a:cxn ang="0">
                  <a:pos x="111" y="154"/>
                </a:cxn>
                <a:cxn ang="0">
                  <a:pos x="105" y="163"/>
                </a:cxn>
                <a:cxn ang="0">
                  <a:pos x="113" y="191"/>
                </a:cxn>
                <a:cxn ang="0">
                  <a:pos x="116" y="195"/>
                </a:cxn>
                <a:cxn ang="0">
                  <a:pos x="116" y="211"/>
                </a:cxn>
                <a:cxn ang="0">
                  <a:pos x="73" y="211"/>
                </a:cxn>
                <a:cxn ang="0">
                  <a:pos x="73" y="196"/>
                </a:cxn>
                <a:cxn ang="0">
                  <a:pos x="77" y="191"/>
                </a:cxn>
                <a:cxn ang="0">
                  <a:pos x="85" y="163"/>
                </a:cxn>
                <a:cxn ang="0">
                  <a:pos x="79" y="154"/>
                </a:cxn>
                <a:cxn ang="0">
                  <a:pos x="70" y="159"/>
                </a:cxn>
                <a:cxn ang="0">
                  <a:pos x="63" y="187"/>
                </a:cxn>
                <a:cxn ang="0">
                  <a:pos x="65" y="194"/>
                </a:cxn>
                <a:cxn ang="0">
                  <a:pos x="65" y="211"/>
                </a:cxn>
                <a:cxn ang="0">
                  <a:pos x="0" y="211"/>
                </a:cxn>
                <a:cxn ang="0">
                  <a:pos x="0" y="204"/>
                </a:cxn>
              </a:cxnLst>
              <a:rect l="0" t="0" r="r" b="b"/>
              <a:pathLst>
                <a:path w="190" h="211">
                  <a:moveTo>
                    <a:pt x="137" y="42"/>
                  </a:moveTo>
                  <a:cubicBezTo>
                    <a:pt x="136" y="19"/>
                    <a:pt x="120" y="0"/>
                    <a:pt x="95" y="0"/>
                  </a:cubicBezTo>
                  <a:cubicBezTo>
                    <a:pt x="68" y="0"/>
                    <a:pt x="54" y="19"/>
                    <a:pt x="53" y="42"/>
                  </a:cubicBezTo>
                  <a:cubicBezTo>
                    <a:pt x="53" y="130"/>
                    <a:pt x="137" y="129"/>
                    <a:pt x="137" y="42"/>
                  </a:cubicBezTo>
                  <a:close/>
                  <a:moveTo>
                    <a:pt x="0" y="204"/>
                  </a:moveTo>
                  <a:cubicBezTo>
                    <a:pt x="0" y="182"/>
                    <a:pt x="2" y="158"/>
                    <a:pt x="11" y="139"/>
                  </a:cubicBezTo>
                  <a:cubicBezTo>
                    <a:pt x="20" y="123"/>
                    <a:pt x="37" y="107"/>
                    <a:pt x="56" y="107"/>
                  </a:cubicBezTo>
                  <a:cubicBezTo>
                    <a:pt x="64" y="107"/>
                    <a:pt x="64" y="107"/>
                    <a:pt x="64" y="107"/>
                  </a:cubicBezTo>
                  <a:cubicBezTo>
                    <a:pt x="82" y="124"/>
                    <a:pt x="108" y="124"/>
                    <a:pt x="126" y="107"/>
                  </a:cubicBezTo>
                  <a:cubicBezTo>
                    <a:pt x="134" y="107"/>
                    <a:pt x="134" y="107"/>
                    <a:pt x="134" y="107"/>
                  </a:cubicBezTo>
                  <a:cubicBezTo>
                    <a:pt x="153" y="107"/>
                    <a:pt x="170" y="123"/>
                    <a:pt x="179" y="139"/>
                  </a:cubicBezTo>
                  <a:cubicBezTo>
                    <a:pt x="188" y="158"/>
                    <a:pt x="190" y="182"/>
                    <a:pt x="190" y="204"/>
                  </a:cubicBezTo>
                  <a:cubicBezTo>
                    <a:pt x="190" y="211"/>
                    <a:pt x="190" y="211"/>
                    <a:pt x="190" y="211"/>
                  </a:cubicBezTo>
                  <a:cubicBezTo>
                    <a:pt x="125" y="211"/>
                    <a:pt x="125" y="211"/>
                    <a:pt x="125" y="211"/>
                  </a:cubicBezTo>
                  <a:cubicBezTo>
                    <a:pt x="125" y="195"/>
                    <a:pt x="125" y="195"/>
                    <a:pt x="125" y="195"/>
                  </a:cubicBezTo>
                  <a:cubicBezTo>
                    <a:pt x="127" y="193"/>
                    <a:pt x="128" y="190"/>
                    <a:pt x="127" y="187"/>
                  </a:cubicBezTo>
                  <a:cubicBezTo>
                    <a:pt x="120" y="159"/>
                    <a:pt x="120" y="159"/>
                    <a:pt x="120" y="159"/>
                  </a:cubicBezTo>
                  <a:cubicBezTo>
                    <a:pt x="119" y="155"/>
                    <a:pt x="115" y="153"/>
                    <a:pt x="111" y="154"/>
                  </a:cubicBezTo>
                  <a:cubicBezTo>
                    <a:pt x="107" y="155"/>
                    <a:pt x="104" y="159"/>
                    <a:pt x="105" y="163"/>
                  </a:cubicBezTo>
                  <a:cubicBezTo>
                    <a:pt x="113" y="191"/>
                    <a:pt x="113" y="191"/>
                    <a:pt x="113" y="191"/>
                  </a:cubicBezTo>
                  <a:cubicBezTo>
                    <a:pt x="114" y="193"/>
                    <a:pt x="115" y="195"/>
                    <a:pt x="116" y="195"/>
                  </a:cubicBezTo>
                  <a:cubicBezTo>
                    <a:pt x="116" y="211"/>
                    <a:pt x="116" y="211"/>
                    <a:pt x="116" y="211"/>
                  </a:cubicBezTo>
                  <a:cubicBezTo>
                    <a:pt x="73" y="211"/>
                    <a:pt x="73" y="211"/>
                    <a:pt x="73" y="211"/>
                  </a:cubicBezTo>
                  <a:cubicBezTo>
                    <a:pt x="73" y="196"/>
                    <a:pt x="73" y="196"/>
                    <a:pt x="73" y="196"/>
                  </a:cubicBezTo>
                  <a:cubicBezTo>
                    <a:pt x="75" y="195"/>
                    <a:pt x="76" y="193"/>
                    <a:pt x="77" y="191"/>
                  </a:cubicBezTo>
                  <a:cubicBezTo>
                    <a:pt x="85" y="163"/>
                    <a:pt x="85" y="163"/>
                    <a:pt x="85" y="163"/>
                  </a:cubicBezTo>
                  <a:cubicBezTo>
                    <a:pt x="86" y="159"/>
                    <a:pt x="83" y="155"/>
                    <a:pt x="79" y="154"/>
                  </a:cubicBezTo>
                  <a:cubicBezTo>
                    <a:pt x="75" y="153"/>
                    <a:pt x="71" y="155"/>
                    <a:pt x="70" y="159"/>
                  </a:cubicBezTo>
                  <a:cubicBezTo>
                    <a:pt x="63" y="187"/>
                    <a:pt x="63" y="187"/>
                    <a:pt x="63" y="187"/>
                  </a:cubicBezTo>
                  <a:cubicBezTo>
                    <a:pt x="62" y="190"/>
                    <a:pt x="63" y="192"/>
                    <a:pt x="65" y="194"/>
                  </a:cubicBezTo>
                  <a:cubicBezTo>
                    <a:pt x="65" y="211"/>
                    <a:pt x="65" y="211"/>
                    <a:pt x="65" y="211"/>
                  </a:cubicBezTo>
                  <a:cubicBezTo>
                    <a:pt x="0" y="211"/>
                    <a:pt x="0" y="211"/>
                    <a:pt x="0" y="211"/>
                  </a:cubicBezTo>
                  <a:cubicBezTo>
                    <a:pt x="0" y="204"/>
                    <a:pt x="0" y="204"/>
                    <a:pt x="0" y="20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a:solidFill>
                  <a:prstClr val="black"/>
                </a:solidFill>
              </a:endParaRPr>
            </a:p>
          </p:txBody>
        </p:sp>
      </p:grpSp>
    </p:spTree>
    <p:extLst>
      <p:ext uri="{BB962C8B-B14F-4D97-AF65-F5344CB8AC3E}">
        <p14:creationId xmlns:p14="http://schemas.microsoft.com/office/powerpoint/2010/main" val="3150192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solidFill>
                  <a:prstClr val="white">
                    <a:lumMod val="75000"/>
                  </a:prstClr>
                </a:solidFill>
              </a:rPr>
              <a:t>© IDC   Visit us at IDC.com and follow us on Twitter: @IDC</a:t>
            </a:r>
            <a:endParaRPr lang="en-US" dirty="0">
              <a:solidFill>
                <a:prstClr val="white">
                  <a:lumMod val="75000"/>
                </a:prstClr>
              </a:solidFill>
            </a:endParaRPr>
          </a:p>
        </p:txBody>
      </p:sp>
      <p:sp>
        <p:nvSpPr>
          <p:cNvPr id="3" name="Slide Number Placeholder 2"/>
          <p:cNvSpPr>
            <a:spLocks noGrp="1"/>
          </p:cNvSpPr>
          <p:nvPr>
            <p:ph type="sldNum" sz="quarter" idx="12"/>
          </p:nvPr>
        </p:nvSpPr>
        <p:spPr/>
        <p:txBody>
          <a:bodyPr/>
          <a:lstStyle/>
          <a:p>
            <a:fld id="{30879362-658A-E344-B7E9-F19991414F7F}" type="slidenum">
              <a:rPr lang="en-US" smtClean="0"/>
              <a:pPr/>
              <a:t>9</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117600"/>
            <a:ext cx="9144000" cy="4608576"/>
          </a:xfrm>
          <a:prstGeom prst="rect">
            <a:avLst/>
          </a:prstGeom>
        </p:spPr>
      </p:pic>
      <p:sp>
        <p:nvSpPr>
          <p:cNvPr id="5" name="TextBox 4"/>
          <p:cNvSpPr txBox="1"/>
          <p:nvPr/>
        </p:nvSpPr>
        <p:spPr>
          <a:xfrm>
            <a:off x="3381375" y="4314822"/>
            <a:ext cx="5767605" cy="646331"/>
          </a:xfrm>
          <a:prstGeom prst="rect">
            <a:avLst/>
          </a:prstGeom>
          <a:noFill/>
        </p:spPr>
        <p:txBody>
          <a:bodyPr wrap="none" lIns="91440" rtlCol="0">
            <a:spAutoFit/>
          </a:bodyPr>
          <a:lstStyle/>
          <a:p>
            <a:pPr defTabSz="457200">
              <a:spcAft>
                <a:spcPts val="600"/>
              </a:spcAft>
              <a:buClr>
                <a:srgbClr val="133A72"/>
              </a:buClr>
            </a:pPr>
            <a:r>
              <a:rPr lang="en-US" sz="3600" dirty="0">
                <a:solidFill>
                  <a:prstClr val="white"/>
                </a:solidFill>
              </a:rPr>
              <a:t>Australia : The State of IOT</a:t>
            </a:r>
          </a:p>
        </p:txBody>
      </p:sp>
    </p:spTree>
    <p:extLst>
      <p:ext uri="{BB962C8B-B14F-4D97-AF65-F5344CB8AC3E}">
        <p14:creationId xmlns:p14="http://schemas.microsoft.com/office/powerpoint/2010/main" val="291820985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w="15875">
          <a:solidFill>
            <a:srgbClr val="0B3697"/>
          </a:solidFill>
        </a:ln>
      </a:spPr>
      <a:bodyPr vert="horz" wrap="square" lIns="36000" tIns="36000" rIns="36000" bIns="36000" rtlCol="0" anchor="ctr" anchorCtr="1">
        <a:noAutofit/>
      </a:bodyPr>
      <a:lstStyle>
        <a:defPPr algn="ctr">
          <a:defRPr b="1" dirty="0" smtClean="0">
            <a:latin typeface="Century Gothic" panose="020B0502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w="15875">
          <a:solidFill>
            <a:srgbClr val="0B3697"/>
          </a:solidFill>
        </a:ln>
      </a:spPr>
      <a:bodyPr vert="horz" wrap="square" lIns="36000" tIns="36000" rIns="36000" bIns="36000" rtlCol="0" anchor="ctr" anchorCtr="1">
        <a:noAutofit/>
      </a:bodyPr>
      <a:lstStyle>
        <a:defPPr algn="ctr">
          <a:defRPr b="1" dirty="0" smtClean="0">
            <a:latin typeface="Century Gothic" panose="020B0502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efault Theme">
  <a:themeElements>
    <a:clrScheme name="IDC Color Scheme">
      <a:dk1>
        <a:sysClr val="windowText" lastClr="000000"/>
      </a:dk1>
      <a:lt1>
        <a:sysClr val="window" lastClr="FFFFFF"/>
      </a:lt1>
      <a:dk2>
        <a:srgbClr val="133A72"/>
      </a:dk2>
      <a:lt2>
        <a:srgbClr val="53B2F8"/>
      </a:lt2>
      <a:accent1>
        <a:srgbClr val="6EC220"/>
      </a:accent1>
      <a:accent2>
        <a:srgbClr val="D66A24"/>
      </a:accent2>
      <a:accent3>
        <a:srgbClr val="D8D8D8"/>
      </a:accent3>
      <a:accent4>
        <a:srgbClr val="2B5B5D"/>
      </a:accent4>
      <a:accent5>
        <a:srgbClr val="860B1B"/>
      </a:accent5>
      <a:accent6>
        <a:srgbClr val="FFEB53"/>
      </a:accent6>
      <a:hlink>
        <a:srgbClr val="133A72"/>
      </a:hlink>
      <a:folHlink>
        <a:srgbClr val="53B2F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effectLst>
          <a:outerShdw blurRad="40000" dist="23000" dir="10200000" rotWithShape="0">
            <a:srgbClr val="000000">
              <a:alpha val="35000"/>
            </a:srgbClr>
          </a:outerShdw>
        </a:effectLst>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91440" rtlCol="0">
        <a:spAutoFit/>
      </a:bodyPr>
      <a:lstStyle>
        <a:defPPr marL="274320" indent="-274320">
          <a:spcAft>
            <a:spcPts val="600"/>
          </a:spcAft>
          <a:buClr>
            <a:schemeClr val="tx2"/>
          </a:buClr>
          <a:buFont typeface="Wingdings" pitchFamily="2" charset="2"/>
          <a:buChar char="§"/>
          <a:defRPr dirty="0" err="1" smtClean="0"/>
        </a:defPPr>
      </a:lstStyle>
    </a:txDef>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w="15875">
          <a:solidFill>
            <a:srgbClr val="0B3697"/>
          </a:solidFill>
        </a:ln>
      </a:spPr>
      <a:bodyPr vert="horz" wrap="square" lIns="36000" tIns="36000" rIns="36000" bIns="36000" rtlCol="0" anchor="ctr" anchorCtr="1">
        <a:noAutofit/>
      </a:bodyPr>
      <a:lstStyle>
        <a:defPPr algn="ctr">
          <a:defRPr b="1" dirty="0" smtClean="0">
            <a:latin typeface="Century Gothic" panose="020B0502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w="15875">
          <a:solidFill>
            <a:srgbClr val="0B3697"/>
          </a:solidFill>
        </a:ln>
      </a:spPr>
      <a:bodyPr vert="horz" wrap="square" lIns="36000" tIns="36000" rIns="36000" bIns="36000" rtlCol="0" anchor="ctr" anchorCtr="1">
        <a:noAutofit/>
      </a:bodyPr>
      <a:lstStyle>
        <a:defPPr algn="ctr">
          <a:defRPr b="1" dirty="0" smtClean="0">
            <a:latin typeface="Century Gothic" panose="020B0502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w="15875">
          <a:solidFill>
            <a:srgbClr val="0B3697"/>
          </a:solidFill>
        </a:ln>
      </a:spPr>
      <a:bodyPr vert="horz" wrap="square" lIns="36000" tIns="36000" rIns="36000" bIns="36000" rtlCol="0" anchor="ctr" anchorCtr="1">
        <a:noAutofit/>
      </a:bodyPr>
      <a:lstStyle>
        <a:defPPr algn="ctr">
          <a:defRPr b="1" dirty="0" smtClean="0">
            <a:latin typeface="Century Gothic" panose="020B0502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1598</TotalTime>
  <Words>1693</Words>
  <Application>Microsoft Office PowerPoint</Application>
  <PresentationFormat>Widescreen</PresentationFormat>
  <Paragraphs>390</Paragraphs>
  <Slides>38</Slides>
  <Notes>4</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38</vt:i4>
      </vt:variant>
    </vt:vector>
  </HeadingPairs>
  <TitlesOfParts>
    <vt:vector size="54" baseType="lpstr">
      <vt:lpstr>Arial</vt:lpstr>
      <vt:lpstr>Arial</vt:lpstr>
      <vt:lpstr>Arial Narrow</vt:lpstr>
      <vt:lpstr>Calibri</vt:lpstr>
      <vt:lpstr>Calibri Light</vt:lpstr>
      <vt:lpstr>Century Gothic</vt:lpstr>
      <vt:lpstr>Times New Roman</vt:lpstr>
      <vt:lpstr>Univers for KPMG Cond</vt:lpstr>
      <vt:lpstr>Wingdings</vt:lpstr>
      <vt:lpstr>Office Theme</vt:lpstr>
      <vt:lpstr>1_Office Theme</vt:lpstr>
      <vt:lpstr>Default Theme</vt:lpstr>
      <vt:lpstr>2_Office Theme</vt:lpstr>
      <vt:lpstr>3_Office Theme</vt:lpstr>
      <vt:lpstr>4_Office Theme</vt:lpstr>
      <vt:lpstr>5_Office Theme</vt:lpstr>
      <vt:lpstr>IoT Alliance Australia Inaugural State of the Nation Workshop</vt:lpstr>
      <vt:lpstr>Welcome &amp; Introduction</vt:lpstr>
      <vt:lpstr>Today</vt:lpstr>
      <vt:lpstr>IoT Alliance Australia</vt:lpstr>
      <vt:lpstr>IoTAA – A Bias For Action</vt:lpstr>
      <vt:lpstr>IoTAA – A Call to Action</vt:lpstr>
      <vt:lpstr>Senator the Hon Mitch Fifield  Minister for the Arts Minister for Communications</vt:lpstr>
      <vt:lpstr>State of the Nation: How Australia is Performing vs Global-Leading Nations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 Stream Participation Growth</vt:lpstr>
      <vt:lpstr>IoTAA Industry Progress: Workstream Chairs Panel Session</vt:lpstr>
      <vt:lpstr>IOTAA INDUSTRY ACTION</vt:lpstr>
      <vt:lpstr>Consumer Perspectives</vt:lpstr>
      <vt:lpstr>Smart Industries &amp; Cities:  Sectoral Representatives Panel Session</vt:lpstr>
      <vt:lpstr>Hypercat Update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Closing Remarks</vt:lpstr>
      <vt:lpstr>Drinks and Networking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Christiane Gillespie-Jones</dc:creator>
  <cp:lastModifiedBy>Hellings, Emma</cp:lastModifiedBy>
  <cp:revision>108</cp:revision>
  <dcterms:created xsi:type="dcterms:W3CDTF">2016-05-11T05:18:25Z</dcterms:created>
  <dcterms:modified xsi:type="dcterms:W3CDTF">2016-09-12T04:04:50Z</dcterms:modified>
</cp:coreProperties>
</file>